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6" d="100"/>
          <a:sy n="76" d="100"/>
        </p:scale>
        <p:origin x="18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8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GitHub shipped a research preview called Project HydraFusion. It is not a new model. It is orchestration at runtime.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sentence version: you select HydraFusion like any other model, and it decides how many models to spend on your task.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execution patterns today. Single, cascade, critique. Note that critique runs the reviewer read-only in a tool-less context, so it cannot touch the repo.</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Numbers are controlled offline evaluations against Opus 5, all models at medium reasoning. TerminalBench up 4.9 points at 67 percent lower cost. DeepSWE and CheckpointBench are within noise on quality at a third to two thirds less cost.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SLIDE. Three commands in Copilot CLI. Update, experimental on, then pick HydraFusion from the model list. Cut to the terminal here.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integration take. Bounded execution, complete accounting, fail safe application, validated routing. Those are integration controls, not model features. Also flag the visibility trade off: it hides intermediate drafts, so you wait.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the comment: which pattern would you want to force, and when. Point at the blog post link in the description.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B2545">
                  <a:alpha val="100000"/>
                </a:srgbClr>
              </a:gs>
              <a:gs pos="100000">
                <a:srgbClr val="13315C">
                  <a:alpha val="100000"/>
                </a:srgbClr>
              </a:gs>
            </a:gsLst>
            <a:lin ang="0" scaled="0"/>
          </a:gradFill>
          <a:ln/>
        </p:spPr>
      </p:sp>
      <p:sp>
        <p:nvSpPr>
          <p:cNvPr id="3" name="Shape 1"/>
          <p:cNvSpPr/>
          <p:nvPr/>
        </p:nvSpPr>
        <p:spPr>
          <a:xfrm>
            <a:off x="0" y="0"/>
            <a:ext cx="18288000" cy="10287000"/>
          </a:xfrm>
          <a:prstGeom prst="rect">
            <a:avLst/>
          </a:prstGeom>
          <a:gradFill rotWithShape="1">
            <a:gsLst>
              <a:gs pos="0">
                <a:srgbClr val="1B6EC2">
                  <a:alpha val="55000"/>
                </a:srgbClr>
              </a:gs>
              <a:gs pos="70000">
                <a:srgbClr val="1B6EC2">
                  <a:alpha val="0"/>
                </a:srgbClr>
              </a:gs>
            </a:gsLst>
            <a:path path="circle">
              <a:fillToRect l="78000" t="18000" r="22000" b="82000"/>
            </a:path>
          </a:gradFill>
          <a:ln/>
        </p:spPr>
      </p:sp>
      <p:sp>
        <p:nvSpPr>
          <p:cNvPr id="4" name="Text 2"/>
          <p:cNvSpPr/>
          <p:nvPr/>
        </p:nvSpPr>
        <p:spPr>
          <a:xfrm>
            <a:off x="1143000" y="3619500"/>
            <a:ext cx="16764000" cy="323850"/>
          </a:xfrm>
          <a:prstGeom prst="rect">
            <a:avLst/>
          </a:prstGeom>
          <a:noFill/>
          <a:ln/>
        </p:spPr>
        <p:txBody>
          <a:bodyPr wrap="square" lIns="25400" tIns="25400" rIns="25400" bIns="25400" rtlCol="0" anchor="t">
            <a:normAutofit/>
          </a:bodyPr>
          <a:lstStyle/>
          <a:p>
            <a:pPr marL="0" indent="0" algn="l">
              <a:lnSpc>
                <a:spcPct val="86538"/>
              </a:lnSpc>
              <a:buNone/>
            </a:pPr>
            <a:r>
              <a:rPr lang="en-US" sz="2250" b="1" kern="0" spc="338" dirty="0">
                <a:solidFill>
                  <a:srgbClr val="FFB020"/>
                </a:solidFill>
                <a:latin typeface="Arial" pitchFamily="34" charset="0"/>
                <a:ea typeface="Arial" pitchFamily="34" charset="-122"/>
                <a:cs typeface="Arial" pitchFamily="34" charset="-120"/>
              </a:rPr>
              <a:t>RESEARCH PREVIEW, SEPTEMBER 2026</a:t>
            </a:r>
            <a:endParaRPr lang="en-US" sz="2250" dirty="0"/>
          </a:p>
        </p:txBody>
      </p:sp>
      <p:sp>
        <p:nvSpPr>
          <p:cNvPr id="5" name="Text 3"/>
          <p:cNvSpPr/>
          <p:nvPr/>
        </p:nvSpPr>
        <p:spPr>
          <a:xfrm>
            <a:off x="1143000" y="4210050"/>
            <a:ext cx="15716250" cy="1083469"/>
          </a:xfrm>
          <a:prstGeom prst="rect">
            <a:avLst/>
          </a:prstGeom>
          <a:noFill/>
          <a:ln/>
        </p:spPr>
        <p:txBody>
          <a:bodyPr wrap="square" lIns="25400" tIns="25400" rIns="25400" bIns="25400" rtlCol="0" anchor="t">
            <a:normAutofit/>
          </a:bodyPr>
          <a:lstStyle/>
          <a:p>
            <a:pPr marL="0" indent="0" algn="l">
              <a:lnSpc>
                <a:spcPct val="69468"/>
              </a:lnSpc>
              <a:buNone/>
            </a:pPr>
            <a:r>
              <a:rPr lang="en-US" sz="8400" b="1" dirty="0">
                <a:solidFill>
                  <a:srgbClr val="FFFFFF"/>
                </a:solidFill>
                <a:latin typeface="Arial" pitchFamily="34" charset="0"/>
                <a:ea typeface="Arial" pitchFamily="34" charset="-122"/>
                <a:cs typeface="Arial" pitchFamily="34" charset="-120"/>
              </a:rPr>
              <a:t>Project HydraFusion</a:t>
            </a:r>
            <a:endParaRPr lang="en-US" sz="8400" dirty="0"/>
          </a:p>
        </p:txBody>
      </p:sp>
      <p:sp>
        <p:nvSpPr>
          <p:cNvPr id="6" name="Text 4"/>
          <p:cNvSpPr/>
          <p:nvPr/>
        </p:nvSpPr>
        <p:spPr>
          <a:xfrm>
            <a:off x="1143000" y="5598319"/>
            <a:ext cx="11772900" cy="979091"/>
          </a:xfrm>
          <a:prstGeom prst="rect">
            <a:avLst/>
          </a:prstGeom>
          <a:noFill/>
          <a:ln/>
        </p:spPr>
        <p:txBody>
          <a:bodyPr wrap="square" lIns="25400" tIns="25400" rIns="25400" bIns="25400" rtlCol="0" anchor="t">
            <a:normAutofit/>
          </a:bodyPr>
          <a:lstStyle/>
          <a:p>
            <a:pPr marL="0" indent="0" algn="l">
              <a:lnSpc>
                <a:spcPct val="112273"/>
              </a:lnSpc>
              <a:buNone/>
            </a:pPr>
            <a:r>
              <a:rPr lang="en-US" sz="2850" dirty="0">
                <a:solidFill>
                  <a:srgbClr val="C7D6EA"/>
                </a:solidFill>
                <a:latin typeface="Arial" pitchFamily="34" charset="0"/>
                <a:ea typeface="Arial" pitchFamily="34" charset="-122"/>
                <a:cs typeface="Arial" pitchFamily="34" charset="-120"/>
              </a:rPr>
              <a:t>GitHub Copilot stops picking a model and starts building an execution plan. Here is what that actually does, in three minutes.</a:t>
            </a:r>
            <a:endParaRPr lang="en-US" sz="2850" dirty="0"/>
          </a:p>
        </p:txBody>
      </p:sp>
      <p:sp>
        <p:nvSpPr>
          <p:cNvPr id="7" name="Text 5"/>
          <p:cNvSpPr/>
          <p:nvPr/>
        </p:nvSpPr>
        <p:spPr>
          <a:xfrm>
            <a:off x="1143000" y="9067800"/>
            <a:ext cx="4227781" cy="342900"/>
          </a:xfrm>
          <a:prstGeom prst="rect">
            <a:avLst/>
          </a:prstGeom>
          <a:noFill/>
          <a:ln/>
        </p:spPr>
        <p:txBody>
          <a:bodyPr wrap="square" lIns="25400" tIns="25400" rIns="25400" bIns="25400" rtlCol="0" anchor="t">
            <a:normAutofit/>
          </a:bodyPr>
          <a:lstStyle/>
          <a:p>
            <a:pPr marL="0" indent="0" algn="l">
              <a:buNone/>
            </a:pPr>
            <a:r>
              <a:rPr lang="en-US" sz="2100" b="1" kern="0" spc="210" dirty="0">
                <a:solidFill>
                  <a:srgbClr val="FFFFFF"/>
                </a:solidFill>
                <a:latin typeface="Arial" pitchFamily="34" charset="0"/>
                <a:ea typeface="Arial" pitchFamily="34" charset="-122"/>
                <a:cs typeface="Arial" pitchFamily="34" charset="-120"/>
              </a:rPr>
              <a:t>STEPHENWTHOMAS.COM</a:t>
            </a:r>
            <a:endParaRPr lang="en-US" sz="2100" dirty="0"/>
          </a:p>
        </p:txBody>
      </p:sp>
      <p:sp>
        <p:nvSpPr>
          <p:cNvPr id="8" name="Text 6"/>
          <p:cNvSpPr/>
          <p:nvPr/>
        </p:nvSpPr>
        <p:spPr>
          <a:xfrm>
            <a:off x="5443637" y="9067800"/>
            <a:ext cx="3402459" cy="342900"/>
          </a:xfrm>
          <a:prstGeom prst="rect">
            <a:avLst/>
          </a:prstGeom>
          <a:noFill/>
          <a:ln/>
        </p:spPr>
        <p:txBody>
          <a:bodyPr wrap="square" lIns="25400" tIns="25400" rIns="25400" bIns="25400" rtlCol="0" anchor="t">
            <a:normAutofit/>
          </a:bodyPr>
          <a:lstStyle/>
          <a:p>
            <a:pPr marL="0" indent="0" algn="l">
              <a:buNone/>
            </a:pPr>
            <a:r>
              <a:rPr lang="en-US" sz="2100" dirty="0">
                <a:solidFill>
                  <a:srgbClr val="C7D6EA"/>
                </a:solidFill>
                <a:latin typeface="Arial" pitchFamily="34" charset="0"/>
                <a:ea typeface="Arial" pitchFamily="34" charset="-122"/>
                <a:cs typeface="Arial" pitchFamily="34" charset="-120"/>
              </a:rPr>
              <a:t>Microsoft MVP since 2003</a:t>
            </a:r>
            <a:endParaRPr lang="en-US" sz="2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1905000" y="2997796"/>
            <a:ext cx="14912340" cy="1814909"/>
          </a:xfrm>
          <a:prstGeom prst="rect">
            <a:avLst/>
          </a:prstGeom>
          <a:noFill/>
          <a:ln/>
        </p:spPr>
        <p:txBody>
          <a:bodyPr wrap="square" lIns="25400" tIns="25400" rIns="25400" bIns="25400" rtlCol="0" anchor="t">
            <a:normAutofit/>
          </a:bodyPr>
          <a:lstStyle/>
          <a:p>
            <a:pPr marL="0" indent="0" algn="l">
              <a:lnSpc>
                <a:spcPct val="75226"/>
              </a:lnSpc>
              <a:buNone/>
            </a:pPr>
            <a:r>
              <a:rPr lang="en-US" sz="6600" b="1" dirty="0">
                <a:solidFill>
                  <a:srgbClr val="FFFFFF"/>
                </a:solidFill>
                <a:latin typeface="Arial" pitchFamily="34" charset="0"/>
                <a:ea typeface="Arial" pitchFamily="34" charset="-122"/>
                <a:cs typeface="Arial" pitchFamily="34" charset="-120"/>
              </a:rPr>
              <a:t>You pick one model</a:t>
            </a:r>
            <a:r>
              <a:rPr lang="en-US" sz="6600" b="1" dirty="0">
                <a:solidFill>
                  <a:srgbClr val="FFB020"/>
                </a:solidFill>
                <a:latin typeface="Arial" pitchFamily="34" charset="0"/>
                <a:ea typeface="Arial" pitchFamily="34" charset="-122"/>
                <a:cs typeface="Arial" pitchFamily="34" charset="-120"/>
              </a:rPr>
              <a:t>. </a:t>
            </a:r>
          </a:p>
          <a:p>
            <a:pPr marL="0" indent="0" algn="l">
              <a:lnSpc>
                <a:spcPct val="75226"/>
              </a:lnSpc>
              <a:buNone/>
            </a:pPr>
            <a:r>
              <a:rPr lang="en-US" sz="6600" b="1" dirty="0">
                <a:solidFill>
                  <a:srgbClr val="FFFFFF"/>
                </a:solidFill>
                <a:latin typeface="Arial" pitchFamily="34" charset="0"/>
                <a:ea typeface="Arial" pitchFamily="34" charset="-122"/>
                <a:cs typeface="Arial" pitchFamily="34" charset="-120"/>
              </a:rPr>
              <a:t>It picks the workflow</a:t>
            </a:r>
            <a:r>
              <a:rPr lang="en-US" sz="6600" b="1" dirty="0">
                <a:solidFill>
                  <a:srgbClr val="FFB020"/>
                </a:solidFill>
                <a:latin typeface="Arial" pitchFamily="34" charset="0"/>
                <a:ea typeface="Arial" pitchFamily="34" charset="-122"/>
                <a:cs typeface="Arial" pitchFamily="34" charset="-120"/>
              </a:rPr>
              <a:t>.</a:t>
            </a:r>
            <a:endParaRPr lang="en-US" sz="6600" dirty="0"/>
          </a:p>
        </p:txBody>
      </p:sp>
      <p:sp>
        <p:nvSpPr>
          <p:cNvPr id="3" name="Text 1"/>
          <p:cNvSpPr/>
          <p:nvPr/>
        </p:nvSpPr>
        <p:spPr>
          <a:xfrm>
            <a:off x="1905000" y="5231804"/>
            <a:ext cx="13735050" cy="2667595"/>
          </a:xfrm>
          <a:prstGeom prst="rect">
            <a:avLst/>
          </a:prstGeom>
          <a:noFill/>
          <a:ln/>
        </p:spPr>
        <p:txBody>
          <a:bodyPr wrap="square" lIns="25400" tIns="25400" rIns="25400" bIns="25400" rtlCol="0" anchor="t">
            <a:normAutofit lnSpcReduction="10000"/>
          </a:bodyPr>
          <a:lstStyle/>
          <a:p>
            <a:pPr marL="0" indent="0" algn="l">
              <a:lnSpc>
                <a:spcPct val="117391"/>
              </a:lnSpc>
              <a:buNone/>
            </a:pPr>
            <a:r>
              <a:rPr lang="en-US" sz="3000" dirty="0">
                <a:solidFill>
                  <a:srgbClr val="C7D6EA"/>
                </a:solidFill>
                <a:latin typeface="Arial" pitchFamily="34" charset="0"/>
                <a:ea typeface="Arial" pitchFamily="34" charset="-122"/>
                <a:cs typeface="Arial" pitchFamily="34" charset="-120"/>
              </a:rPr>
              <a:t>HydraFusion creates a full execution plan at runtime. </a:t>
            </a:r>
          </a:p>
          <a:p>
            <a:pPr marL="0" indent="0" algn="l">
              <a:lnSpc>
                <a:spcPct val="117391"/>
              </a:lnSpc>
              <a:buNone/>
            </a:pPr>
            <a:endParaRPr lang="en-US" sz="3000" dirty="0">
              <a:solidFill>
                <a:srgbClr val="C7D6EA"/>
              </a:solidFill>
              <a:latin typeface="Arial" pitchFamily="34" charset="0"/>
              <a:ea typeface="Arial" pitchFamily="34" charset="-122"/>
              <a:cs typeface="Arial" pitchFamily="34" charset="-120"/>
            </a:endParaRPr>
          </a:p>
          <a:p>
            <a:pPr marL="0" indent="0" algn="l">
              <a:lnSpc>
                <a:spcPct val="117391"/>
              </a:lnSpc>
              <a:buNone/>
            </a:pPr>
            <a:r>
              <a:rPr lang="en-US" sz="3000" dirty="0">
                <a:solidFill>
                  <a:srgbClr val="C7D6EA"/>
                </a:solidFill>
                <a:latin typeface="Arial" pitchFamily="34" charset="0"/>
                <a:ea typeface="Arial" pitchFamily="34" charset="-122"/>
                <a:cs typeface="Arial" pitchFamily="34" charset="-120"/>
              </a:rPr>
              <a:t>You select it in the model list like any other model. </a:t>
            </a:r>
            <a:br>
              <a:rPr lang="en-US" sz="3000" dirty="0">
                <a:solidFill>
                  <a:srgbClr val="C7D6EA"/>
                </a:solidFill>
                <a:latin typeface="Arial" pitchFamily="34" charset="0"/>
                <a:ea typeface="Arial" pitchFamily="34" charset="-122"/>
                <a:cs typeface="Arial" pitchFamily="34" charset="-120"/>
              </a:rPr>
            </a:br>
            <a:br>
              <a:rPr lang="en-US" sz="3000" dirty="0">
                <a:solidFill>
                  <a:srgbClr val="C7D6EA"/>
                </a:solidFill>
                <a:latin typeface="Arial" pitchFamily="34" charset="0"/>
                <a:ea typeface="Arial" pitchFamily="34" charset="-122"/>
                <a:cs typeface="Arial" pitchFamily="34" charset="-120"/>
              </a:rPr>
            </a:br>
            <a:r>
              <a:rPr lang="en-US" sz="3000" dirty="0">
                <a:solidFill>
                  <a:srgbClr val="C7D6EA"/>
                </a:solidFill>
                <a:latin typeface="Arial" pitchFamily="34" charset="0"/>
                <a:ea typeface="Arial" pitchFamily="34" charset="-122"/>
                <a:cs typeface="Arial" pitchFamily="34" charset="-120"/>
              </a:rPr>
              <a:t>The routing stays behind the scenes.</a:t>
            </a:r>
            <a:endParaRPr lang="en-US"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43000" y="1066800"/>
            <a:ext cx="17602200" cy="285750"/>
          </a:xfrm>
          <a:prstGeom prst="rect">
            <a:avLst/>
          </a:prstGeom>
          <a:noFill/>
          <a:ln/>
        </p:spPr>
        <p:txBody>
          <a:bodyPr wrap="square" lIns="25400" tIns="25400" rIns="25400" bIns="25400" rtlCol="0" anchor="t">
            <a:normAutofit/>
          </a:bodyPr>
          <a:lstStyle/>
          <a:p>
            <a:pPr marL="0" indent="0" algn="l">
              <a:lnSpc>
                <a:spcPct val="88636"/>
              </a:lnSpc>
              <a:buNone/>
            </a:pPr>
            <a:r>
              <a:rPr lang="en-US" sz="1950" b="1" kern="0" spc="293" dirty="0">
                <a:solidFill>
                  <a:srgbClr val="4A6076"/>
                </a:solidFill>
                <a:latin typeface="Arial" pitchFamily="34" charset="0"/>
                <a:ea typeface="Arial" pitchFamily="34" charset="-122"/>
                <a:cs typeface="Arial" pitchFamily="34" charset="-120"/>
              </a:rPr>
              <a:t>HOW IT ROUTES</a:t>
            </a:r>
            <a:endParaRPr lang="en-US" sz="1950" dirty="0"/>
          </a:p>
        </p:txBody>
      </p:sp>
      <p:sp>
        <p:nvSpPr>
          <p:cNvPr id="3" name="Text 1"/>
          <p:cNvSpPr/>
          <p:nvPr/>
        </p:nvSpPr>
        <p:spPr>
          <a:xfrm>
            <a:off x="1143000" y="1562100"/>
            <a:ext cx="13735050" cy="1485900"/>
          </a:xfrm>
          <a:prstGeom prst="rect">
            <a:avLst/>
          </a:prstGeom>
          <a:noFill/>
          <a:ln/>
        </p:spPr>
        <p:txBody>
          <a:bodyPr wrap="square" lIns="25400" tIns="25400" rIns="25400" bIns="25400" rtlCol="0" anchor="t">
            <a:normAutofit/>
          </a:bodyPr>
          <a:lstStyle/>
          <a:p>
            <a:pPr marL="0" indent="0" algn="l">
              <a:lnSpc>
                <a:spcPct val="71250"/>
              </a:lnSpc>
              <a:buNone/>
            </a:pPr>
            <a:r>
              <a:rPr lang="en-US" sz="5700" b="1" dirty="0">
                <a:solidFill>
                  <a:srgbClr val="0B2545"/>
                </a:solidFill>
                <a:latin typeface="Arial" pitchFamily="34" charset="0"/>
                <a:ea typeface="Arial" pitchFamily="34" charset="-122"/>
                <a:cs typeface="Arial" pitchFamily="34" charset="-120"/>
              </a:rPr>
              <a:t>Three execution patterns, chosen per request</a:t>
            </a:r>
            <a:endParaRPr lang="en-US" sz="5700" dirty="0"/>
          </a:p>
        </p:txBody>
      </p:sp>
      <p:sp>
        <p:nvSpPr>
          <p:cNvPr id="4" name="Shape 2"/>
          <p:cNvSpPr/>
          <p:nvPr/>
        </p:nvSpPr>
        <p:spPr>
          <a:xfrm>
            <a:off x="1143000" y="3695700"/>
            <a:ext cx="25400" cy="1866999"/>
          </a:xfrm>
          <a:prstGeom prst="rect">
            <a:avLst/>
          </a:prstGeom>
          <a:solidFill>
            <a:srgbClr val="FFB020"/>
          </a:solidFill>
          <a:ln/>
        </p:spPr>
      </p:sp>
      <p:sp>
        <p:nvSpPr>
          <p:cNvPr id="5" name="Text 3"/>
          <p:cNvSpPr/>
          <p:nvPr/>
        </p:nvSpPr>
        <p:spPr>
          <a:xfrm>
            <a:off x="1473200" y="3695700"/>
            <a:ext cx="5113020" cy="490637"/>
          </a:xfrm>
          <a:prstGeom prst="rect">
            <a:avLst/>
          </a:prstGeom>
          <a:noFill/>
          <a:ln/>
        </p:spPr>
        <p:txBody>
          <a:bodyPr wrap="square" lIns="25400" tIns="25400" rIns="25400" bIns="25400" rtlCol="0" anchor="t">
            <a:normAutofit/>
          </a:bodyPr>
          <a:lstStyle/>
          <a:p>
            <a:pPr marL="0" indent="0" algn="l">
              <a:lnSpc>
                <a:spcPct val="76645"/>
              </a:lnSpc>
              <a:buNone/>
            </a:pPr>
            <a:r>
              <a:rPr lang="en-US" sz="3300" b="1" dirty="0">
                <a:solidFill>
                  <a:srgbClr val="0B2545"/>
                </a:solidFill>
                <a:latin typeface="Arial" pitchFamily="34" charset="0"/>
                <a:ea typeface="Arial" pitchFamily="34" charset="-122"/>
                <a:cs typeface="Arial" pitchFamily="34" charset="-120"/>
              </a:rPr>
              <a:t>Single</a:t>
            </a:r>
            <a:endParaRPr lang="en-US" sz="3300" dirty="0"/>
          </a:p>
        </p:txBody>
      </p:sp>
      <p:sp>
        <p:nvSpPr>
          <p:cNvPr id="6" name="Text 4"/>
          <p:cNvSpPr/>
          <p:nvPr/>
        </p:nvSpPr>
        <p:spPr>
          <a:xfrm>
            <a:off x="1473200" y="4319687"/>
            <a:ext cx="4787646" cy="866775"/>
          </a:xfrm>
          <a:prstGeom prst="rect">
            <a:avLst/>
          </a:prstGeom>
          <a:noFill/>
          <a:ln/>
        </p:spPr>
        <p:txBody>
          <a:bodyPr wrap="square" lIns="25400" tIns="25400" rIns="25400" bIns="25400" rtlCol="0" anchor="t">
            <a:normAutofit/>
          </a:bodyPr>
          <a:lstStyle/>
          <a:p>
            <a:pPr marL="0" indent="0" algn="l">
              <a:lnSpc>
                <a:spcPct val="125481"/>
              </a:lnSpc>
              <a:buNone/>
            </a:pPr>
            <a:r>
              <a:rPr lang="en-US" sz="2250" dirty="0">
                <a:solidFill>
                  <a:srgbClr val="4A6076"/>
                </a:solidFill>
                <a:latin typeface="Arial" pitchFamily="34" charset="0"/>
                <a:ea typeface="Arial" pitchFamily="34" charset="-122"/>
                <a:cs typeface="Arial" pitchFamily="34" charset="-120"/>
              </a:rPr>
              <a:t>One model solves the task directly. Speed and cost stay where they are.</a:t>
            </a:r>
            <a:endParaRPr lang="en-US" sz="2250" dirty="0"/>
          </a:p>
        </p:txBody>
      </p:sp>
      <p:sp>
        <p:nvSpPr>
          <p:cNvPr id="7" name="Shape 5"/>
          <p:cNvSpPr/>
          <p:nvPr/>
        </p:nvSpPr>
        <p:spPr>
          <a:xfrm>
            <a:off x="6654800" y="3695700"/>
            <a:ext cx="25400" cy="1866999"/>
          </a:xfrm>
          <a:prstGeom prst="rect">
            <a:avLst/>
          </a:prstGeom>
          <a:solidFill>
            <a:srgbClr val="FFB020"/>
          </a:solidFill>
          <a:ln/>
        </p:spPr>
      </p:sp>
      <p:sp>
        <p:nvSpPr>
          <p:cNvPr id="8" name="Text 6"/>
          <p:cNvSpPr/>
          <p:nvPr/>
        </p:nvSpPr>
        <p:spPr>
          <a:xfrm>
            <a:off x="6985000" y="3695700"/>
            <a:ext cx="5113020" cy="490637"/>
          </a:xfrm>
          <a:prstGeom prst="rect">
            <a:avLst/>
          </a:prstGeom>
          <a:noFill/>
          <a:ln/>
        </p:spPr>
        <p:txBody>
          <a:bodyPr wrap="square" lIns="25400" tIns="25400" rIns="25400" bIns="25400" rtlCol="0" anchor="t">
            <a:normAutofit/>
          </a:bodyPr>
          <a:lstStyle/>
          <a:p>
            <a:pPr marL="0" indent="0" algn="l">
              <a:lnSpc>
                <a:spcPct val="76645"/>
              </a:lnSpc>
              <a:buNone/>
            </a:pPr>
            <a:r>
              <a:rPr lang="en-US" sz="3300" b="1" dirty="0">
                <a:solidFill>
                  <a:srgbClr val="0B2545"/>
                </a:solidFill>
                <a:latin typeface="Arial" pitchFamily="34" charset="0"/>
                <a:ea typeface="Arial" pitchFamily="34" charset="-122"/>
                <a:cs typeface="Arial" pitchFamily="34" charset="-120"/>
              </a:rPr>
              <a:t>Cascade</a:t>
            </a:r>
            <a:endParaRPr lang="en-US" sz="3300" dirty="0"/>
          </a:p>
        </p:txBody>
      </p:sp>
      <p:sp>
        <p:nvSpPr>
          <p:cNvPr id="9" name="Text 7"/>
          <p:cNvSpPr/>
          <p:nvPr/>
        </p:nvSpPr>
        <p:spPr>
          <a:xfrm>
            <a:off x="6985000" y="4319687"/>
            <a:ext cx="4787646" cy="1281113"/>
          </a:xfrm>
          <a:prstGeom prst="rect">
            <a:avLst/>
          </a:prstGeom>
          <a:noFill/>
          <a:ln/>
        </p:spPr>
        <p:txBody>
          <a:bodyPr wrap="square" lIns="25400" tIns="25400" rIns="25400" bIns="25400" rtlCol="0" anchor="t">
            <a:normAutofit/>
          </a:bodyPr>
          <a:lstStyle/>
          <a:p>
            <a:pPr marL="0" indent="0" algn="l">
              <a:lnSpc>
                <a:spcPct val="125481"/>
              </a:lnSpc>
              <a:buNone/>
            </a:pPr>
            <a:r>
              <a:rPr lang="en-US" sz="2250" dirty="0">
                <a:solidFill>
                  <a:srgbClr val="4A6076"/>
                </a:solidFill>
                <a:latin typeface="Arial" pitchFamily="34" charset="0"/>
                <a:ea typeface="Arial" pitchFamily="34" charset="-122"/>
                <a:cs typeface="Arial" pitchFamily="34" charset="-120"/>
              </a:rPr>
              <a:t>An efficient model drafts. A quality gate accepts it, or escalates to a stronger model.</a:t>
            </a:r>
            <a:endParaRPr lang="en-US" sz="2250" dirty="0"/>
          </a:p>
        </p:txBody>
      </p:sp>
      <p:sp>
        <p:nvSpPr>
          <p:cNvPr id="10" name="Shape 8"/>
          <p:cNvSpPr/>
          <p:nvPr/>
        </p:nvSpPr>
        <p:spPr>
          <a:xfrm>
            <a:off x="12166600" y="3695700"/>
            <a:ext cx="25400" cy="1866999"/>
          </a:xfrm>
          <a:prstGeom prst="rect">
            <a:avLst/>
          </a:prstGeom>
          <a:solidFill>
            <a:srgbClr val="FFB020"/>
          </a:solidFill>
          <a:ln/>
        </p:spPr>
      </p:sp>
      <p:sp>
        <p:nvSpPr>
          <p:cNvPr id="11" name="Text 9"/>
          <p:cNvSpPr/>
          <p:nvPr/>
        </p:nvSpPr>
        <p:spPr>
          <a:xfrm>
            <a:off x="12496800" y="3695700"/>
            <a:ext cx="5113020" cy="490637"/>
          </a:xfrm>
          <a:prstGeom prst="rect">
            <a:avLst/>
          </a:prstGeom>
          <a:noFill/>
          <a:ln/>
        </p:spPr>
        <p:txBody>
          <a:bodyPr wrap="square" lIns="25400" tIns="25400" rIns="25400" bIns="25400" rtlCol="0" anchor="t">
            <a:normAutofit/>
          </a:bodyPr>
          <a:lstStyle/>
          <a:p>
            <a:pPr marL="0" indent="0" algn="l">
              <a:lnSpc>
                <a:spcPct val="76645"/>
              </a:lnSpc>
              <a:buNone/>
            </a:pPr>
            <a:r>
              <a:rPr lang="en-US" sz="3300" b="1" dirty="0">
                <a:solidFill>
                  <a:srgbClr val="0B2545"/>
                </a:solidFill>
                <a:latin typeface="Arial" pitchFamily="34" charset="0"/>
                <a:ea typeface="Arial" pitchFamily="34" charset="-122"/>
                <a:cs typeface="Arial" pitchFamily="34" charset="-120"/>
              </a:rPr>
              <a:t>Critique</a:t>
            </a:r>
            <a:endParaRPr lang="en-US" sz="3300" dirty="0"/>
          </a:p>
        </p:txBody>
      </p:sp>
      <p:sp>
        <p:nvSpPr>
          <p:cNvPr id="12" name="Text 10"/>
          <p:cNvSpPr/>
          <p:nvPr/>
        </p:nvSpPr>
        <p:spPr>
          <a:xfrm>
            <a:off x="12496800" y="4319687"/>
            <a:ext cx="4787646" cy="1281113"/>
          </a:xfrm>
          <a:prstGeom prst="rect">
            <a:avLst/>
          </a:prstGeom>
          <a:noFill/>
          <a:ln/>
        </p:spPr>
        <p:txBody>
          <a:bodyPr wrap="square" lIns="25400" tIns="25400" rIns="25400" bIns="25400" rtlCol="0" anchor="t">
            <a:normAutofit/>
          </a:bodyPr>
          <a:lstStyle/>
          <a:p>
            <a:pPr marL="0" indent="0" algn="l">
              <a:lnSpc>
                <a:spcPct val="125481"/>
              </a:lnSpc>
              <a:buNone/>
            </a:pPr>
            <a:r>
              <a:rPr lang="en-US" sz="2250" dirty="0">
                <a:solidFill>
                  <a:srgbClr val="4A6076"/>
                </a:solidFill>
                <a:latin typeface="Arial" pitchFamily="34" charset="0"/>
                <a:ea typeface="Arial" pitchFamily="34" charset="-122"/>
                <a:cs typeface="Arial" pitchFamily="34" charset="-120"/>
              </a:rPr>
              <a:t>A read-only critic from a different model family reviews the draft, and the drafting model revises once.</a:t>
            </a:r>
            <a:endParaRPr lang="en-US" sz="2250" dirty="0"/>
          </a:p>
        </p:txBody>
      </p:sp>
      <p:sp>
        <p:nvSpPr>
          <p:cNvPr id="13" name="Shape 11"/>
          <p:cNvSpPr/>
          <p:nvPr/>
        </p:nvSpPr>
        <p:spPr>
          <a:xfrm>
            <a:off x="1143000" y="6248499"/>
            <a:ext cx="16002000" cy="1627981"/>
          </a:xfrm>
          <a:prstGeom prst="roundRect">
            <a:avLst>
              <a:gd name="adj" fmla="val 9361"/>
            </a:avLst>
          </a:prstGeom>
          <a:solidFill>
            <a:srgbClr val="F4F7FB"/>
          </a:solidFill>
          <a:ln w="6350">
            <a:solidFill>
              <a:srgbClr val="E4EBF3"/>
            </a:solidFill>
            <a:prstDash val="solid"/>
          </a:ln>
        </p:spPr>
      </p:sp>
      <p:sp>
        <p:nvSpPr>
          <p:cNvPr id="14" name="Text 12"/>
          <p:cNvSpPr/>
          <p:nvPr/>
        </p:nvSpPr>
        <p:spPr>
          <a:xfrm>
            <a:off x="1606550" y="6635849"/>
            <a:ext cx="15554960" cy="891381"/>
          </a:xfrm>
          <a:prstGeom prst="rect">
            <a:avLst/>
          </a:prstGeom>
          <a:noFill/>
          <a:ln/>
        </p:spPr>
        <p:txBody>
          <a:bodyPr wrap="square" lIns="25400" tIns="25400" rIns="25400" bIns="25400" rtlCol="0" anchor="t">
            <a:normAutofit/>
          </a:bodyPr>
          <a:lstStyle/>
          <a:p>
            <a:pPr marL="0" indent="0" algn="l">
              <a:lnSpc>
                <a:spcPct val="122182"/>
              </a:lnSpc>
              <a:buNone/>
            </a:pPr>
            <a:r>
              <a:rPr lang="en-US" sz="2400" dirty="0">
                <a:solidFill>
                  <a:srgbClr val="0B2545"/>
                </a:solidFill>
                <a:latin typeface="Arial" pitchFamily="34" charset="0"/>
                <a:ea typeface="Arial" pitchFamily="34" charset="-122"/>
                <a:cs typeface="Arial" pitchFamily="34" charset="-120"/>
              </a:rPr>
              <a:t>Review steps run in isolated, tool-less contexts, so the critic can judge the work without ever touching your repository.</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B2545">
                  <a:alpha val="100000"/>
                </a:srgbClr>
              </a:gs>
              <a:gs pos="100000">
                <a:srgbClr val="13315C">
                  <a:alpha val="100000"/>
                </a:srgbClr>
              </a:gs>
            </a:gsLst>
            <a:lin ang="0" scaled="0"/>
          </a:gradFill>
          <a:ln/>
        </p:spPr>
      </p:sp>
      <p:sp>
        <p:nvSpPr>
          <p:cNvPr id="3" name="Shape 1"/>
          <p:cNvSpPr/>
          <p:nvPr/>
        </p:nvSpPr>
        <p:spPr>
          <a:xfrm>
            <a:off x="0" y="0"/>
            <a:ext cx="18288000" cy="10287000"/>
          </a:xfrm>
          <a:prstGeom prst="rect">
            <a:avLst/>
          </a:prstGeom>
          <a:gradFill rotWithShape="1">
            <a:gsLst>
              <a:gs pos="0">
                <a:srgbClr val="1B6EC2">
                  <a:alpha val="55000"/>
                </a:srgbClr>
              </a:gs>
              <a:gs pos="70000">
                <a:srgbClr val="1B6EC2">
                  <a:alpha val="0"/>
                </a:srgbClr>
              </a:gs>
            </a:gsLst>
            <a:path path="circle">
              <a:fillToRect l="78000" t="18000" r="22000" b="82000"/>
            </a:path>
          </a:gradFill>
          <a:ln/>
        </p:spPr>
      </p:sp>
      <p:sp>
        <p:nvSpPr>
          <p:cNvPr id="4" name="Text 2"/>
          <p:cNvSpPr/>
          <p:nvPr/>
        </p:nvSpPr>
        <p:spPr>
          <a:xfrm>
            <a:off x="1143000" y="1143000"/>
            <a:ext cx="17602200" cy="285750"/>
          </a:xfrm>
          <a:prstGeom prst="rect">
            <a:avLst/>
          </a:prstGeom>
          <a:noFill/>
          <a:ln/>
        </p:spPr>
        <p:txBody>
          <a:bodyPr wrap="square" lIns="25400" tIns="25400" rIns="25400" bIns="25400" rtlCol="0" anchor="t">
            <a:normAutofit/>
          </a:bodyPr>
          <a:lstStyle/>
          <a:p>
            <a:pPr marL="0" indent="0" algn="l">
              <a:lnSpc>
                <a:spcPct val="88636"/>
              </a:lnSpc>
              <a:buNone/>
            </a:pPr>
            <a:r>
              <a:rPr lang="en-US" sz="1950" b="1" kern="0" spc="293" dirty="0">
                <a:solidFill>
                  <a:srgbClr val="FFB020"/>
                </a:solidFill>
                <a:latin typeface="Arial" pitchFamily="34" charset="0"/>
                <a:ea typeface="Arial" pitchFamily="34" charset="-122"/>
                <a:cs typeface="Arial" pitchFamily="34" charset="-120"/>
              </a:rPr>
              <a:t>OFFLINE EVALUATION, VERSUS CLAUDE OPUS 5</a:t>
            </a:r>
            <a:endParaRPr lang="en-US" sz="1950" dirty="0"/>
          </a:p>
        </p:txBody>
      </p:sp>
      <p:sp>
        <p:nvSpPr>
          <p:cNvPr id="5" name="Text 3"/>
          <p:cNvSpPr/>
          <p:nvPr/>
        </p:nvSpPr>
        <p:spPr>
          <a:xfrm>
            <a:off x="1143000" y="1638300"/>
            <a:ext cx="17602200" cy="762000"/>
          </a:xfrm>
          <a:prstGeom prst="rect">
            <a:avLst/>
          </a:prstGeom>
          <a:noFill/>
          <a:ln/>
        </p:spPr>
        <p:txBody>
          <a:bodyPr wrap="square" lIns="25400" tIns="25400" rIns="25400" bIns="25400" rtlCol="0" anchor="t">
            <a:normAutofit/>
          </a:bodyPr>
          <a:lstStyle/>
          <a:p>
            <a:pPr marL="0" indent="0" algn="l">
              <a:lnSpc>
                <a:spcPct val="71250"/>
              </a:lnSpc>
              <a:buNone/>
            </a:pPr>
            <a:r>
              <a:rPr lang="en-US" sz="5700" b="1" dirty="0">
                <a:solidFill>
                  <a:srgbClr val="FFFFFF"/>
                </a:solidFill>
                <a:latin typeface="Arial" pitchFamily="34" charset="0"/>
                <a:ea typeface="Arial" pitchFamily="34" charset="-122"/>
                <a:cs typeface="Arial" pitchFamily="34" charset="-120"/>
              </a:rPr>
              <a:t>Same quality bar, a fraction of the cost</a:t>
            </a:r>
            <a:endParaRPr lang="en-US" sz="5700" dirty="0"/>
          </a:p>
        </p:txBody>
      </p:sp>
      <p:sp>
        <p:nvSpPr>
          <p:cNvPr id="6" name="Shape 4"/>
          <p:cNvSpPr/>
          <p:nvPr/>
        </p:nvSpPr>
        <p:spPr>
          <a:xfrm>
            <a:off x="1143000" y="3200400"/>
            <a:ext cx="4978400" cy="19050"/>
          </a:xfrm>
          <a:prstGeom prst="rect">
            <a:avLst/>
          </a:prstGeom>
          <a:solidFill>
            <a:srgbClr val="C7D6EA">
              <a:alpha val="24000"/>
            </a:srgbClr>
          </a:solidFill>
          <a:ln/>
        </p:spPr>
      </p:sp>
      <p:sp>
        <p:nvSpPr>
          <p:cNvPr id="7" name="Text 5"/>
          <p:cNvSpPr/>
          <p:nvPr/>
        </p:nvSpPr>
        <p:spPr>
          <a:xfrm>
            <a:off x="1143000" y="3562350"/>
            <a:ext cx="5476240" cy="1028700"/>
          </a:xfrm>
          <a:prstGeom prst="rect">
            <a:avLst/>
          </a:prstGeom>
          <a:noFill/>
          <a:ln/>
        </p:spPr>
        <p:txBody>
          <a:bodyPr wrap="square" lIns="25400" tIns="25400" rIns="25400" bIns="25400" rtlCol="0" anchor="t">
            <a:normAutofit/>
          </a:bodyPr>
          <a:lstStyle/>
          <a:p>
            <a:pPr marL="0" indent="0" algn="l">
              <a:lnSpc>
                <a:spcPct val="70909"/>
              </a:lnSpc>
              <a:buNone/>
            </a:pPr>
            <a:r>
              <a:rPr lang="en-US" sz="7800" b="1" dirty="0">
                <a:solidFill>
                  <a:srgbClr val="FFFFFF"/>
                </a:solidFill>
                <a:latin typeface="Arial" pitchFamily="34" charset="0"/>
                <a:ea typeface="Arial" pitchFamily="34" charset="-122"/>
                <a:cs typeface="Arial" pitchFamily="34" charset="-120"/>
              </a:rPr>
              <a:t>67% </a:t>
            </a:r>
            <a:r>
              <a:rPr lang="en-US" sz="3900" b="1" dirty="0">
                <a:solidFill>
                  <a:srgbClr val="C7D6EA"/>
                </a:solidFill>
                <a:latin typeface="Arial" pitchFamily="34" charset="0"/>
                <a:ea typeface="Arial" pitchFamily="34" charset="-122"/>
                <a:cs typeface="Arial" pitchFamily="34" charset="-120"/>
              </a:rPr>
              <a:t>lower</a:t>
            </a:r>
            <a:endParaRPr lang="en-US" sz="7800" dirty="0"/>
          </a:p>
        </p:txBody>
      </p:sp>
      <p:sp>
        <p:nvSpPr>
          <p:cNvPr id="8" name="Text 6"/>
          <p:cNvSpPr/>
          <p:nvPr/>
        </p:nvSpPr>
        <p:spPr>
          <a:xfrm>
            <a:off x="1143000" y="4762500"/>
            <a:ext cx="5127752" cy="809625"/>
          </a:xfrm>
          <a:prstGeom prst="rect">
            <a:avLst/>
          </a:prstGeom>
          <a:noFill/>
          <a:ln/>
        </p:spPr>
        <p:txBody>
          <a:bodyPr wrap="square" lIns="25400" tIns="25400" rIns="25400" bIns="25400" rtlCol="0" anchor="t">
            <a:normAutofit/>
          </a:bodyPr>
          <a:lstStyle/>
          <a:p>
            <a:pPr marL="0" indent="0" algn="l">
              <a:lnSpc>
                <a:spcPct val="116827"/>
              </a:lnSpc>
              <a:buNone/>
            </a:pPr>
            <a:r>
              <a:rPr lang="en-US" sz="2250" dirty="0">
                <a:solidFill>
                  <a:srgbClr val="C7D6EA"/>
                </a:solidFill>
                <a:latin typeface="Arial" pitchFamily="34" charset="0"/>
                <a:ea typeface="Arial" pitchFamily="34" charset="-122"/>
                <a:cs typeface="Arial" pitchFamily="34" charset="-120"/>
              </a:rPr>
              <a:t>TerminalBench 2.1 cost, with verified task quality up 4.9 points</a:t>
            </a:r>
            <a:endParaRPr lang="en-US" sz="2250" dirty="0"/>
          </a:p>
        </p:txBody>
      </p:sp>
      <p:sp>
        <p:nvSpPr>
          <p:cNvPr id="9" name="Shape 7"/>
          <p:cNvSpPr/>
          <p:nvPr/>
        </p:nvSpPr>
        <p:spPr>
          <a:xfrm>
            <a:off x="6654800" y="3200400"/>
            <a:ext cx="4978400" cy="19050"/>
          </a:xfrm>
          <a:prstGeom prst="rect">
            <a:avLst/>
          </a:prstGeom>
          <a:solidFill>
            <a:srgbClr val="C7D6EA">
              <a:alpha val="24000"/>
            </a:srgbClr>
          </a:solidFill>
          <a:ln/>
        </p:spPr>
      </p:sp>
      <p:sp>
        <p:nvSpPr>
          <p:cNvPr id="10" name="Text 8"/>
          <p:cNvSpPr/>
          <p:nvPr/>
        </p:nvSpPr>
        <p:spPr>
          <a:xfrm>
            <a:off x="6654800" y="3562350"/>
            <a:ext cx="5476240" cy="1028700"/>
          </a:xfrm>
          <a:prstGeom prst="rect">
            <a:avLst/>
          </a:prstGeom>
          <a:noFill/>
          <a:ln/>
        </p:spPr>
        <p:txBody>
          <a:bodyPr wrap="square" lIns="25400" tIns="25400" rIns="25400" bIns="25400" rtlCol="0" anchor="t">
            <a:normAutofit/>
          </a:bodyPr>
          <a:lstStyle/>
          <a:p>
            <a:pPr marL="0" indent="0" algn="l">
              <a:lnSpc>
                <a:spcPct val="70909"/>
              </a:lnSpc>
              <a:buNone/>
            </a:pPr>
            <a:r>
              <a:rPr lang="en-US" sz="7800" b="1" dirty="0">
                <a:solidFill>
                  <a:srgbClr val="FFFFFF"/>
                </a:solidFill>
                <a:latin typeface="Arial" pitchFamily="34" charset="0"/>
                <a:ea typeface="Arial" pitchFamily="34" charset="-122"/>
                <a:cs typeface="Arial" pitchFamily="34" charset="-120"/>
              </a:rPr>
              <a:t>36% </a:t>
            </a:r>
            <a:r>
              <a:rPr lang="en-US" sz="3900" b="1" dirty="0">
                <a:solidFill>
                  <a:srgbClr val="C7D6EA"/>
                </a:solidFill>
                <a:latin typeface="Arial" pitchFamily="34" charset="0"/>
                <a:ea typeface="Arial" pitchFamily="34" charset="-122"/>
                <a:cs typeface="Arial" pitchFamily="34" charset="-120"/>
              </a:rPr>
              <a:t>lower</a:t>
            </a:r>
            <a:endParaRPr lang="en-US" sz="7800" dirty="0"/>
          </a:p>
        </p:txBody>
      </p:sp>
      <p:sp>
        <p:nvSpPr>
          <p:cNvPr id="11" name="Text 9"/>
          <p:cNvSpPr/>
          <p:nvPr/>
        </p:nvSpPr>
        <p:spPr>
          <a:xfrm>
            <a:off x="6654800" y="4762500"/>
            <a:ext cx="5127752" cy="809625"/>
          </a:xfrm>
          <a:prstGeom prst="rect">
            <a:avLst/>
          </a:prstGeom>
          <a:noFill/>
          <a:ln/>
        </p:spPr>
        <p:txBody>
          <a:bodyPr wrap="square" lIns="25400" tIns="25400" rIns="25400" bIns="25400" rtlCol="0" anchor="t">
            <a:normAutofit/>
          </a:bodyPr>
          <a:lstStyle/>
          <a:p>
            <a:pPr marL="0" indent="0" algn="l">
              <a:lnSpc>
                <a:spcPct val="116827"/>
              </a:lnSpc>
              <a:buNone/>
            </a:pPr>
            <a:r>
              <a:rPr lang="en-US" sz="2250" dirty="0">
                <a:solidFill>
                  <a:srgbClr val="C7D6EA"/>
                </a:solidFill>
                <a:latin typeface="Arial" pitchFamily="34" charset="0"/>
                <a:ea typeface="Arial" pitchFamily="34" charset="-122"/>
                <a:cs typeface="Arial" pitchFamily="34" charset="-120"/>
              </a:rPr>
              <a:t>DeepSWE cost, landing 1.5 points behind on quality</a:t>
            </a:r>
            <a:endParaRPr lang="en-US" sz="2250" dirty="0"/>
          </a:p>
        </p:txBody>
      </p:sp>
      <p:sp>
        <p:nvSpPr>
          <p:cNvPr id="12" name="Shape 10"/>
          <p:cNvSpPr/>
          <p:nvPr/>
        </p:nvSpPr>
        <p:spPr>
          <a:xfrm>
            <a:off x="12166600" y="3200400"/>
            <a:ext cx="4978400" cy="19050"/>
          </a:xfrm>
          <a:prstGeom prst="rect">
            <a:avLst/>
          </a:prstGeom>
          <a:solidFill>
            <a:srgbClr val="C7D6EA">
              <a:alpha val="24000"/>
            </a:srgbClr>
          </a:solidFill>
          <a:ln/>
        </p:spPr>
      </p:sp>
      <p:sp>
        <p:nvSpPr>
          <p:cNvPr id="13" name="Text 11"/>
          <p:cNvSpPr/>
          <p:nvPr/>
        </p:nvSpPr>
        <p:spPr>
          <a:xfrm>
            <a:off x="12166600" y="3562350"/>
            <a:ext cx="5476240" cy="1028700"/>
          </a:xfrm>
          <a:prstGeom prst="rect">
            <a:avLst/>
          </a:prstGeom>
          <a:noFill/>
          <a:ln/>
        </p:spPr>
        <p:txBody>
          <a:bodyPr wrap="square" lIns="25400" tIns="25400" rIns="25400" bIns="25400" rtlCol="0" anchor="t">
            <a:normAutofit/>
          </a:bodyPr>
          <a:lstStyle/>
          <a:p>
            <a:pPr marL="0" indent="0" algn="l">
              <a:lnSpc>
                <a:spcPct val="70909"/>
              </a:lnSpc>
              <a:buNone/>
            </a:pPr>
            <a:r>
              <a:rPr lang="en-US" sz="7800" b="1" dirty="0">
                <a:solidFill>
                  <a:srgbClr val="FFFFFF"/>
                </a:solidFill>
                <a:latin typeface="Arial" pitchFamily="34" charset="0"/>
                <a:ea typeface="Arial" pitchFamily="34" charset="-122"/>
                <a:cs typeface="Arial" pitchFamily="34" charset="-120"/>
              </a:rPr>
              <a:t>65% </a:t>
            </a:r>
            <a:r>
              <a:rPr lang="en-US" sz="3900" b="1" dirty="0">
                <a:solidFill>
                  <a:srgbClr val="C7D6EA"/>
                </a:solidFill>
                <a:latin typeface="Arial" pitchFamily="34" charset="0"/>
                <a:ea typeface="Arial" pitchFamily="34" charset="-122"/>
                <a:cs typeface="Arial" pitchFamily="34" charset="-120"/>
              </a:rPr>
              <a:t>lower</a:t>
            </a:r>
            <a:endParaRPr lang="en-US" sz="7800" dirty="0"/>
          </a:p>
        </p:txBody>
      </p:sp>
      <p:sp>
        <p:nvSpPr>
          <p:cNvPr id="14" name="Text 12"/>
          <p:cNvSpPr/>
          <p:nvPr/>
        </p:nvSpPr>
        <p:spPr>
          <a:xfrm>
            <a:off x="12166600" y="4762500"/>
            <a:ext cx="5127752" cy="809625"/>
          </a:xfrm>
          <a:prstGeom prst="rect">
            <a:avLst/>
          </a:prstGeom>
          <a:noFill/>
          <a:ln/>
        </p:spPr>
        <p:txBody>
          <a:bodyPr wrap="square" lIns="25400" tIns="25400" rIns="25400" bIns="25400" rtlCol="0" anchor="t">
            <a:normAutofit/>
          </a:bodyPr>
          <a:lstStyle/>
          <a:p>
            <a:pPr marL="0" indent="0" algn="l">
              <a:lnSpc>
                <a:spcPct val="116827"/>
              </a:lnSpc>
              <a:buNone/>
            </a:pPr>
            <a:r>
              <a:rPr lang="en-US" sz="2250" dirty="0">
                <a:solidFill>
                  <a:srgbClr val="C7D6EA"/>
                </a:solidFill>
                <a:latin typeface="Arial" pitchFamily="34" charset="0"/>
                <a:ea typeface="Arial" pitchFamily="34" charset="-122"/>
                <a:cs typeface="Arial" pitchFamily="34" charset="-120"/>
              </a:rPr>
              <a:t>CheckpointBench cost, within 0.1 points on quality</a:t>
            </a:r>
            <a:endParaRPr lang="en-US" sz="2250" dirty="0"/>
          </a:p>
        </p:txBody>
      </p:sp>
      <p:sp>
        <p:nvSpPr>
          <p:cNvPr id="15" name="Text 13"/>
          <p:cNvSpPr/>
          <p:nvPr/>
        </p:nvSpPr>
        <p:spPr>
          <a:xfrm>
            <a:off x="1143000" y="6296025"/>
            <a:ext cx="14716125" cy="784820"/>
          </a:xfrm>
          <a:prstGeom prst="rect">
            <a:avLst/>
          </a:prstGeom>
          <a:noFill/>
          <a:ln/>
        </p:spPr>
        <p:txBody>
          <a:bodyPr wrap="square" lIns="25400" tIns="25400" rIns="25400" bIns="25400" rtlCol="0" anchor="t">
            <a:normAutofit/>
          </a:bodyPr>
          <a:lstStyle/>
          <a:p>
            <a:pPr marL="0" indent="0" algn="l">
              <a:lnSpc>
                <a:spcPct val="122500"/>
              </a:lnSpc>
              <a:buNone/>
            </a:pPr>
            <a:r>
              <a:rPr lang="en-US" sz="2100" dirty="0">
                <a:solidFill>
                  <a:srgbClr val="C7D6EA"/>
                </a:solidFill>
                <a:latin typeface="Arial" pitchFamily="34" charset="0"/>
                <a:ea typeface="Arial" pitchFamily="34" charset="-122"/>
                <a:cs typeface="Arial" pitchFamily="34" charset="-120"/>
              </a:rPr>
              <a:t>Controlled offline results, specific to the evaluated benchmark revisions, model pool and pricing assumptions, with every model run at medium reasoning.</a:t>
            </a:r>
            <a:endParaRPr lang="en-US" sz="2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43000" y="1066800"/>
            <a:ext cx="17602200" cy="285750"/>
          </a:xfrm>
          <a:prstGeom prst="rect">
            <a:avLst/>
          </a:prstGeom>
          <a:noFill/>
          <a:ln/>
        </p:spPr>
        <p:txBody>
          <a:bodyPr wrap="square" lIns="25400" tIns="25400" rIns="25400" bIns="25400" rtlCol="0" anchor="t">
            <a:normAutofit/>
          </a:bodyPr>
          <a:lstStyle/>
          <a:p>
            <a:pPr marL="0" indent="0" algn="l">
              <a:lnSpc>
                <a:spcPct val="88636"/>
              </a:lnSpc>
              <a:buNone/>
            </a:pPr>
            <a:r>
              <a:rPr lang="en-US" sz="1950" b="1" kern="0" spc="293" dirty="0">
                <a:solidFill>
                  <a:srgbClr val="4A6076"/>
                </a:solidFill>
                <a:latin typeface="Arial" pitchFamily="34" charset="0"/>
                <a:ea typeface="Arial" pitchFamily="34" charset="-122"/>
                <a:cs typeface="Arial" pitchFamily="34" charset="-120"/>
              </a:rPr>
              <a:t>DEMO</a:t>
            </a:r>
            <a:endParaRPr lang="en-US" sz="1950" dirty="0"/>
          </a:p>
        </p:txBody>
      </p:sp>
      <p:sp>
        <p:nvSpPr>
          <p:cNvPr id="3" name="Text 1"/>
          <p:cNvSpPr/>
          <p:nvPr/>
        </p:nvSpPr>
        <p:spPr>
          <a:xfrm>
            <a:off x="1143000" y="1562100"/>
            <a:ext cx="17602200" cy="762000"/>
          </a:xfrm>
          <a:prstGeom prst="rect">
            <a:avLst/>
          </a:prstGeom>
          <a:noFill/>
          <a:ln/>
        </p:spPr>
        <p:txBody>
          <a:bodyPr wrap="square" lIns="25400" tIns="25400" rIns="25400" bIns="25400" rtlCol="0" anchor="t">
            <a:normAutofit/>
          </a:bodyPr>
          <a:lstStyle/>
          <a:p>
            <a:pPr marL="0" indent="0" algn="l">
              <a:lnSpc>
                <a:spcPct val="71250"/>
              </a:lnSpc>
              <a:buNone/>
            </a:pPr>
            <a:r>
              <a:rPr lang="en-US" sz="5700" b="1" dirty="0">
                <a:solidFill>
                  <a:srgbClr val="0B2545"/>
                </a:solidFill>
                <a:latin typeface="Arial" pitchFamily="34" charset="0"/>
                <a:ea typeface="Arial" pitchFamily="34" charset="-122"/>
                <a:cs typeface="Arial" pitchFamily="34" charset="-120"/>
              </a:rPr>
              <a:t>Three commands in Copilot CLI</a:t>
            </a:r>
            <a:endParaRPr lang="en-US" sz="5700" dirty="0"/>
          </a:p>
        </p:txBody>
      </p:sp>
      <p:sp>
        <p:nvSpPr>
          <p:cNvPr id="4" name="Shape 2"/>
          <p:cNvSpPr/>
          <p:nvPr/>
        </p:nvSpPr>
        <p:spPr>
          <a:xfrm>
            <a:off x="1143000" y="2895600"/>
            <a:ext cx="8507710" cy="3230563"/>
          </a:xfrm>
          <a:prstGeom prst="roundRect">
            <a:avLst>
              <a:gd name="adj" fmla="val 4717"/>
            </a:avLst>
          </a:prstGeom>
          <a:solidFill>
            <a:srgbClr val="071B34"/>
          </a:solidFill>
          <a:ln/>
        </p:spPr>
      </p:sp>
      <p:sp>
        <p:nvSpPr>
          <p:cNvPr id="5" name="Text 3"/>
          <p:cNvSpPr/>
          <p:nvPr/>
        </p:nvSpPr>
        <p:spPr>
          <a:xfrm>
            <a:off x="1600200" y="3352800"/>
            <a:ext cx="7821110" cy="2354263"/>
          </a:xfrm>
          <a:prstGeom prst="rect">
            <a:avLst/>
          </a:prstGeom>
          <a:noFill/>
          <a:ln/>
        </p:spPr>
        <p:txBody>
          <a:bodyPr wrap="none" lIns="25400" tIns="25400" rIns="25400" bIns="25400" rtlCol="0" anchor="t">
            <a:normAutofit/>
          </a:bodyPr>
          <a:lstStyle/>
          <a:p>
            <a:pPr marL="0" indent="0" algn="l">
              <a:lnSpc>
                <a:spcPct val="168889"/>
              </a:lnSpc>
              <a:buNone/>
            </a:pPr>
            <a:r>
              <a:rPr lang="en-US" sz="2400" dirty="0">
                <a:solidFill>
                  <a:srgbClr val="C7D6EA"/>
                </a:solidFill>
                <a:latin typeface="Courier New" pitchFamily="34" charset="0"/>
                <a:ea typeface="Courier New" pitchFamily="34" charset="-122"/>
                <a:cs typeface="Courier New" pitchFamily="34" charset="-120"/>
              </a:rPr>
              <a:t>/update</a:t>
            </a:r>
            <a:endParaRPr lang="en-US" sz="2400" dirty="0"/>
          </a:p>
          <a:p>
            <a:pPr marL="0" indent="0" algn="l">
              <a:lnSpc>
                <a:spcPct val="168889"/>
              </a:lnSpc>
              <a:buNone/>
            </a:pPr>
            <a:r>
              <a:rPr lang="en-US" sz="2400" dirty="0">
                <a:solidFill>
                  <a:srgbClr val="C7D6EA"/>
                </a:solidFill>
                <a:latin typeface="Courier New" pitchFamily="34" charset="0"/>
                <a:ea typeface="Courier New" pitchFamily="34" charset="-122"/>
                <a:cs typeface="Courier New" pitchFamily="34" charset="-120"/>
              </a:rPr>
              <a:t>/experimental on</a:t>
            </a:r>
            <a:endParaRPr lang="en-US" sz="2400" dirty="0"/>
          </a:p>
          <a:p>
            <a:pPr marL="0" indent="0" algn="l">
              <a:lnSpc>
                <a:spcPct val="168889"/>
              </a:lnSpc>
              <a:buNone/>
            </a:pPr>
            <a:r>
              <a:rPr lang="en-US" sz="2400" dirty="0">
                <a:solidFill>
                  <a:srgbClr val="C7D6EA"/>
                </a:solidFill>
                <a:latin typeface="Courier New" pitchFamily="34" charset="0"/>
                <a:ea typeface="Courier New" pitchFamily="34" charset="-122"/>
                <a:cs typeface="Courier New" pitchFamily="34" charset="-120"/>
              </a:rPr>
              <a:t>/model </a:t>
            </a:r>
            <a:endParaRPr lang="en-US" sz="2400" dirty="0"/>
          </a:p>
          <a:p>
            <a:pPr marL="0" indent="0" algn="l">
              <a:lnSpc>
                <a:spcPct val="168889"/>
              </a:lnSpc>
              <a:buNone/>
            </a:pPr>
            <a:r>
              <a:rPr lang="en-US" sz="2400" dirty="0">
                <a:solidFill>
                  <a:srgbClr val="FFB020"/>
                </a:solidFill>
                <a:latin typeface="Courier New" pitchFamily="34" charset="0"/>
                <a:ea typeface="Courier New" pitchFamily="34" charset="-122"/>
                <a:cs typeface="Courier New" pitchFamily="34" charset="-120"/>
              </a:rPr>
              <a:t>&gt; HydraFusion (Research Preview)</a:t>
            </a:r>
            <a:endParaRPr lang="en-US" sz="2400" dirty="0"/>
          </a:p>
        </p:txBody>
      </p:sp>
      <p:sp>
        <p:nvSpPr>
          <p:cNvPr id="6" name="Text 4"/>
          <p:cNvSpPr/>
          <p:nvPr/>
        </p:nvSpPr>
        <p:spPr>
          <a:xfrm>
            <a:off x="10184111" y="2895600"/>
            <a:ext cx="7169717" cy="944761"/>
          </a:xfrm>
          <a:prstGeom prst="rect">
            <a:avLst/>
          </a:prstGeom>
          <a:noFill/>
          <a:ln/>
        </p:spPr>
        <p:txBody>
          <a:bodyPr wrap="square" lIns="25400" tIns="25400" rIns="25400" bIns="25400" rtlCol="0" anchor="t">
            <a:normAutofit/>
          </a:bodyPr>
          <a:lstStyle/>
          <a:p>
            <a:pPr marL="0" indent="0" algn="l">
              <a:lnSpc>
                <a:spcPct val="121017"/>
              </a:lnSpc>
              <a:buNone/>
            </a:pPr>
            <a:r>
              <a:rPr lang="en-US" sz="2550" dirty="0">
                <a:solidFill>
                  <a:srgbClr val="0B2545"/>
                </a:solidFill>
                <a:latin typeface="Arial" pitchFamily="34" charset="0"/>
                <a:ea typeface="Arial" pitchFamily="34" charset="-122"/>
                <a:cs typeface="Arial" pitchFamily="34" charset="-120"/>
              </a:rPr>
              <a:t>Available on every GitHub Copilot plan through the </a:t>
            </a:r>
            <a:r>
              <a:rPr lang="en-US" sz="2550" b="1" dirty="0">
                <a:solidFill>
                  <a:srgbClr val="0B2545"/>
                </a:solidFill>
                <a:latin typeface="Arial" pitchFamily="34" charset="0"/>
                <a:ea typeface="Arial" pitchFamily="34" charset="-122"/>
                <a:cs typeface="Arial" pitchFamily="34" charset="-120"/>
              </a:rPr>
              <a:t>/experimental </a:t>
            </a:r>
            <a:r>
              <a:rPr lang="en-US" sz="2550" dirty="0">
                <a:solidFill>
                  <a:srgbClr val="0B2545"/>
                </a:solidFill>
                <a:latin typeface="Arial" pitchFamily="34" charset="0"/>
                <a:ea typeface="Arial" pitchFamily="34" charset="-122"/>
                <a:cs typeface="Arial" pitchFamily="34" charset="-120"/>
              </a:rPr>
              <a:t>flag in Copilot CLI.</a:t>
            </a:r>
            <a:endParaRPr lang="en-US" sz="2550" dirty="0"/>
          </a:p>
        </p:txBody>
      </p:sp>
      <p:sp>
        <p:nvSpPr>
          <p:cNvPr id="7" name="Text 5"/>
          <p:cNvSpPr/>
          <p:nvPr/>
        </p:nvSpPr>
        <p:spPr>
          <a:xfrm>
            <a:off x="10184111" y="4107061"/>
            <a:ext cx="7169717" cy="1752600"/>
          </a:xfrm>
          <a:prstGeom prst="rect">
            <a:avLst/>
          </a:prstGeom>
          <a:noFill/>
          <a:ln/>
        </p:spPr>
        <p:txBody>
          <a:bodyPr wrap="square" lIns="25400" tIns="25400" rIns="25400" bIns="25400" rtlCol="0" anchor="t">
            <a:normAutofit/>
          </a:bodyPr>
          <a:lstStyle/>
          <a:p>
            <a:pPr marL="0" indent="0" algn="l">
              <a:lnSpc>
                <a:spcPct val="129808"/>
              </a:lnSpc>
              <a:buNone/>
            </a:pPr>
            <a:r>
              <a:rPr lang="en-US" sz="2250" dirty="0">
                <a:solidFill>
                  <a:srgbClr val="4A6076"/>
                </a:solidFill>
                <a:latin typeface="Arial" pitchFamily="34" charset="0"/>
                <a:ea typeface="Arial" pitchFamily="34" charset="-122"/>
                <a:cs typeface="Arial" pitchFamily="34" charset="-120"/>
              </a:rPr>
              <a:t>Billing is per token at each underlying model's standard rate, and the accounting covers every leg of the workflow: drafting, critique, revision, escalation, retry and fallback.</a:t>
            </a:r>
            <a:endParaRPr lang="en-US" sz="2250" dirty="0"/>
          </a:p>
        </p:txBody>
      </p:sp>
      <p:sp>
        <p:nvSpPr>
          <p:cNvPr id="8" name="Shape 6"/>
          <p:cNvSpPr/>
          <p:nvPr/>
        </p:nvSpPr>
        <p:spPr>
          <a:xfrm>
            <a:off x="10184111" y="6299200"/>
            <a:ext cx="6960890" cy="1752600"/>
          </a:xfrm>
          <a:prstGeom prst="roundRect">
            <a:avLst>
              <a:gd name="adj" fmla="val 8663"/>
            </a:avLst>
          </a:prstGeom>
          <a:solidFill>
            <a:srgbClr val="FFF6E4"/>
          </a:solidFill>
          <a:ln w="6350">
            <a:solidFill>
              <a:srgbClr val="FFB020">
                <a:alpha val="50000"/>
              </a:srgbClr>
            </a:solidFill>
            <a:prstDash val="solid"/>
          </a:ln>
        </p:spPr>
      </p:sp>
      <p:sp>
        <p:nvSpPr>
          <p:cNvPr id="9" name="Text 7"/>
          <p:cNvSpPr/>
          <p:nvPr/>
        </p:nvSpPr>
        <p:spPr>
          <a:xfrm>
            <a:off x="10457161" y="6399411"/>
            <a:ext cx="6623617" cy="1512689"/>
          </a:xfrm>
          <a:prstGeom prst="rect">
            <a:avLst/>
          </a:prstGeom>
          <a:noFill/>
          <a:ln/>
        </p:spPr>
        <p:txBody>
          <a:bodyPr wrap="square" lIns="25400" tIns="25400" rIns="25400" bIns="25400" rtlCol="0" anchor="t">
            <a:normAutofit/>
          </a:bodyPr>
          <a:lstStyle/>
          <a:p>
            <a:pPr marL="0" indent="0" algn="l">
              <a:lnSpc>
                <a:spcPct val="126875"/>
              </a:lnSpc>
              <a:buNone/>
            </a:pPr>
            <a:r>
              <a:rPr lang="en-US" sz="2100" dirty="0">
                <a:solidFill>
                  <a:srgbClr val="0B2545"/>
                </a:solidFill>
                <a:latin typeface="Arial" pitchFamily="34" charset="0"/>
                <a:ea typeface="Arial" pitchFamily="34" charset="-122"/>
                <a:cs typeface="Arial" pitchFamily="34" charset="-120"/>
              </a:rPr>
              <a:t>Start with one well scoped task in a single prompt. </a:t>
            </a:r>
            <a:br>
              <a:rPr lang="en-US" sz="2100" dirty="0">
                <a:solidFill>
                  <a:srgbClr val="0B2545"/>
                </a:solidFill>
                <a:latin typeface="Arial" pitchFamily="34" charset="0"/>
                <a:ea typeface="Arial" pitchFamily="34" charset="-122"/>
                <a:cs typeface="Arial" pitchFamily="34" charset="-120"/>
              </a:rPr>
            </a:br>
            <a:endParaRPr lang="en-US" sz="2100" dirty="0">
              <a:solidFill>
                <a:srgbClr val="0B2545"/>
              </a:solidFill>
              <a:latin typeface="Arial" pitchFamily="34" charset="0"/>
              <a:ea typeface="Arial" pitchFamily="34" charset="-122"/>
              <a:cs typeface="Arial" pitchFamily="34" charset="-120"/>
            </a:endParaRPr>
          </a:p>
          <a:p>
            <a:pPr marL="0" indent="0" algn="l">
              <a:lnSpc>
                <a:spcPct val="126875"/>
              </a:lnSpc>
              <a:buNone/>
            </a:pPr>
            <a:r>
              <a:rPr lang="en-US" sz="2100" dirty="0">
                <a:solidFill>
                  <a:srgbClr val="0B2545"/>
                </a:solidFill>
                <a:latin typeface="Arial" pitchFamily="34" charset="0"/>
                <a:ea typeface="Arial" pitchFamily="34" charset="-122"/>
                <a:cs typeface="Arial" pitchFamily="34" charset="-120"/>
              </a:rPr>
              <a:t>Multi turn is next on their list, not ready yet.</a:t>
            </a:r>
            <a:endParaRPr lang="en-US"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1333500" y="1963539"/>
            <a:ext cx="17183100" cy="285750"/>
          </a:xfrm>
          <a:prstGeom prst="rect">
            <a:avLst/>
          </a:prstGeom>
          <a:noFill/>
          <a:ln/>
        </p:spPr>
        <p:txBody>
          <a:bodyPr wrap="square" lIns="25400" tIns="25400" rIns="25400" bIns="25400" rtlCol="0" anchor="t">
            <a:normAutofit/>
          </a:bodyPr>
          <a:lstStyle/>
          <a:p>
            <a:pPr marL="0" indent="0" algn="l">
              <a:lnSpc>
                <a:spcPct val="88636"/>
              </a:lnSpc>
              <a:buNone/>
            </a:pPr>
            <a:r>
              <a:rPr lang="en-US" sz="1950" b="1" kern="0" spc="293" dirty="0">
                <a:solidFill>
                  <a:srgbClr val="FFB020"/>
                </a:solidFill>
                <a:latin typeface="Arial" pitchFamily="34" charset="0"/>
                <a:ea typeface="Arial" pitchFamily="34" charset="-122"/>
                <a:cs typeface="Arial" pitchFamily="34" charset="-120"/>
              </a:rPr>
              <a:t>MY TAKE</a:t>
            </a:r>
            <a:endParaRPr lang="en-US" sz="1950" dirty="0"/>
          </a:p>
        </p:txBody>
      </p:sp>
      <p:sp>
        <p:nvSpPr>
          <p:cNvPr id="3" name="Text 1"/>
          <p:cNvSpPr/>
          <p:nvPr/>
        </p:nvSpPr>
        <p:spPr>
          <a:xfrm>
            <a:off x="1333500" y="2515989"/>
            <a:ext cx="14716125" cy="1653381"/>
          </a:xfrm>
          <a:prstGeom prst="rect">
            <a:avLst/>
          </a:prstGeom>
          <a:noFill/>
          <a:ln/>
        </p:spPr>
        <p:txBody>
          <a:bodyPr wrap="square" lIns="25400" tIns="25400" rIns="25400" bIns="25400" rtlCol="0" anchor="t">
            <a:normAutofit/>
          </a:bodyPr>
          <a:lstStyle/>
          <a:p>
            <a:pPr marL="0" indent="0" algn="l">
              <a:lnSpc>
                <a:spcPct val="75266"/>
              </a:lnSpc>
              <a:buNone/>
            </a:pPr>
            <a:r>
              <a:rPr lang="en-US" sz="6000" b="1" dirty="0">
                <a:solidFill>
                  <a:srgbClr val="FFFFFF"/>
                </a:solidFill>
                <a:latin typeface="Arial" pitchFamily="34" charset="0"/>
                <a:ea typeface="Arial" pitchFamily="34" charset="-122"/>
                <a:cs typeface="Arial" pitchFamily="34" charset="-120"/>
              </a:rPr>
              <a:t>Achieves optimization through orchestration vs raw power</a:t>
            </a:r>
            <a:endParaRPr lang="en-US" sz="6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B2545">
                  <a:alpha val="100000"/>
                </a:srgbClr>
              </a:gs>
              <a:gs pos="100000">
                <a:srgbClr val="13315C">
                  <a:alpha val="100000"/>
                </a:srgbClr>
              </a:gs>
            </a:gsLst>
            <a:lin ang="0" scaled="0"/>
          </a:gradFill>
          <a:ln/>
        </p:spPr>
      </p:sp>
      <p:sp>
        <p:nvSpPr>
          <p:cNvPr id="3" name="Shape 1"/>
          <p:cNvSpPr/>
          <p:nvPr/>
        </p:nvSpPr>
        <p:spPr>
          <a:xfrm>
            <a:off x="0" y="0"/>
            <a:ext cx="18288000" cy="10287000"/>
          </a:xfrm>
          <a:prstGeom prst="rect">
            <a:avLst/>
          </a:prstGeom>
          <a:gradFill rotWithShape="1">
            <a:gsLst>
              <a:gs pos="0">
                <a:srgbClr val="1B6EC2">
                  <a:alpha val="55000"/>
                </a:srgbClr>
              </a:gs>
              <a:gs pos="70000">
                <a:srgbClr val="1B6EC2">
                  <a:alpha val="0"/>
                </a:srgbClr>
              </a:gs>
            </a:gsLst>
            <a:path path="circle">
              <a:fillToRect l="78000" t="18000" r="22000" b="82000"/>
            </a:path>
          </a:gradFill>
          <a:ln/>
        </p:spPr>
        <p:txBody>
          <a:bodyPr/>
          <a:lstStyle/>
          <a:p>
            <a:endParaRPr lang="en-US" dirty="0"/>
          </a:p>
        </p:txBody>
      </p:sp>
      <p:sp>
        <p:nvSpPr>
          <p:cNvPr id="4" name="Shape 2"/>
          <p:cNvSpPr/>
          <p:nvPr/>
        </p:nvSpPr>
        <p:spPr>
          <a:xfrm>
            <a:off x="8001000" y="2319040"/>
            <a:ext cx="2286000" cy="2286000"/>
          </a:xfrm>
          <a:prstGeom prst="ellipse">
            <a:avLst/>
          </a:prstGeom>
          <a:ln w="19050">
            <a:solidFill>
              <a:srgbClr val="C7D6EA">
                <a:alpha val="40000"/>
              </a:srgbClr>
            </a:solidFill>
            <a:prstDash val="solid"/>
          </a:ln>
        </p:spPr>
      </p:sp>
      <p:sp>
        <p:nvSpPr>
          <p:cNvPr id="5" name="Text 3"/>
          <p:cNvSpPr/>
          <p:nvPr/>
        </p:nvSpPr>
        <p:spPr>
          <a:xfrm>
            <a:off x="2478018" y="5062240"/>
            <a:ext cx="13331964" cy="678160"/>
          </a:xfrm>
          <a:prstGeom prst="rect">
            <a:avLst/>
          </a:prstGeom>
          <a:noFill/>
          <a:ln/>
        </p:spPr>
        <p:txBody>
          <a:bodyPr wrap="square" lIns="25400" tIns="25400" rIns="25400" bIns="25400" rtlCol="0" anchor="t">
            <a:normAutofit/>
          </a:bodyPr>
          <a:lstStyle/>
          <a:p>
            <a:pPr marL="0" indent="0" algn="ctr">
              <a:lnSpc>
                <a:spcPct val="74118"/>
              </a:lnSpc>
              <a:buNone/>
            </a:pPr>
            <a:r>
              <a:rPr lang="en-US" sz="4800" b="1" dirty="0">
                <a:solidFill>
                  <a:srgbClr val="FFFFFF"/>
                </a:solidFill>
                <a:latin typeface="Arial" pitchFamily="34" charset="0"/>
                <a:ea typeface="Arial" pitchFamily="34" charset="-122"/>
                <a:cs typeface="Arial" pitchFamily="34" charset="-120"/>
              </a:rPr>
              <a:t>Would you let it choose or set the model</a:t>
            </a:r>
            <a:r>
              <a:rPr lang="en-US" sz="4800" b="1" dirty="0">
                <a:solidFill>
                  <a:srgbClr val="FFB020"/>
                </a:solidFill>
                <a:latin typeface="Arial" pitchFamily="34" charset="0"/>
                <a:ea typeface="Arial" pitchFamily="34" charset="-122"/>
                <a:cs typeface="Arial" pitchFamily="34" charset="-120"/>
              </a:rPr>
              <a:t>?</a:t>
            </a:r>
            <a:endParaRPr lang="en-US" sz="4800" dirty="0"/>
          </a:p>
        </p:txBody>
      </p:sp>
      <p:sp>
        <p:nvSpPr>
          <p:cNvPr id="6" name="Text 4"/>
          <p:cNvSpPr/>
          <p:nvPr/>
        </p:nvSpPr>
        <p:spPr>
          <a:xfrm>
            <a:off x="2478018" y="6045200"/>
            <a:ext cx="13331964" cy="449560"/>
          </a:xfrm>
          <a:prstGeom prst="rect">
            <a:avLst/>
          </a:prstGeom>
          <a:noFill/>
          <a:ln/>
        </p:spPr>
        <p:txBody>
          <a:bodyPr wrap="square" lIns="25400" tIns="25400" rIns="25400" bIns="25400" rtlCol="0" anchor="t">
            <a:normAutofit/>
          </a:bodyPr>
          <a:lstStyle/>
          <a:p>
            <a:pPr marL="0" indent="0" algn="ctr">
              <a:lnSpc>
                <a:spcPct val="117818"/>
              </a:lnSpc>
              <a:buNone/>
            </a:pPr>
            <a:r>
              <a:rPr lang="en-US" sz="2400" dirty="0">
                <a:solidFill>
                  <a:srgbClr val="C7D6EA"/>
                </a:solidFill>
                <a:latin typeface="Arial" pitchFamily="34" charset="0"/>
                <a:ea typeface="Arial" pitchFamily="34" charset="-122"/>
                <a:cs typeface="Arial" pitchFamily="34" charset="-120"/>
              </a:rPr>
              <a:t>Tell me in the comments. The GitHub post is linked in the description.</a:t>
            </a:r>
            <a:endParaRPr lang="en-US" sz="2400" dirty="0"/>
          </a:p>
        </p:txBody>
      </p:sp>
      <p:sp>
        <p:nvSpPr>
          <p:cNvPr id="7" name="Text 5"/>
          <p:cNvSpPr/>
          <p:nvPr/>
        </p:nvSpPr>
        <p:spPr>
          <a:xfrm>
            <a:off x="2478018" y="6990061"/>
            <a:ext cx="13331964" cy="368300"/>
          </a:xfrm>
          <a:prstGeom prst="rect">
            <a:avLst/>
          </a:prstGeom>
          <a:noFill/>
          <a:ln/>
        </p:spPr>
        <p:txBody>
          <a:bodyPr wrap="square" lIns="25400" tIns="25400" rIns="25400" bIns="25400" rtlCol="0" anchor="t">
            <a:normAutofit/>
          </a:bodyPr>
          <a:lstStyle/>
          <a:p>
            <a:pPr marL="0" indent="0" algn="ctr">
              <a:buNone/>
            </a:pPr>
            <a:r>
              <a:rPr lang="en-US" sz="2250" b="1" kern="0" spc="338" dirty="0">
                <a:solidFill>
                  <a:srgbClr val="FFB020"/>
                </a:solidFill>
                <a:latin typeface="Arial" pitchFamily="34" charset="0"/>
                <a:ea typeface="Arial" pitchFamily="34" charset="-122"/>
                <a:cs typeface="Arial" pitchFamily="34" charset="-120"/>
              </a:rPr>
              <a:t>AI. AGENTS. AZURE INTEGRATION.</a:t>
            </a:r>
            <a:endParaRPr lang="en-US" sz="2250" dirty="0"/>
          </a:p>
        </p:txBody>
      </p:sp>
      <p:sp>
        <p:nvSpPr>
          <p:cNvPr id="8" name="Text 6"/>
          <p:cNvSpPr/>
          <p:nvPr/>
        </p:nvSpPr>
        <p:spPr>
          <a:xfrm>
            <a:off x="3902586" y="7663160"/>
            <a:ext cx="4227781" cy="342900"/>
          </a:xfrm>
          <a:prstGeom prst="rect">
            <a:avLst/>
          </a:prstGeom>
          <a:noFill/>
          <a:ln/>
        </p:spPr>
        <p:txBody>
          <a:bodyPr wrap="square" lIns="25400" tIns="25400" rIns="25400" bIns="25400" rtlCol="0" anchor="t">
            <a:normAutofit/>
          </a:bodyPr>
          <a:lstStyle/>
          <a:p>
            <a:pPr marL="0" indent="0" algn="ctr">
              <a:buNone/>
            </a:pPr>
            <a:r>
              <a:rPr lang="en-US" sz="2100" b="1" kern="0" spc="210" dirty="0">
                <a:solidFill>
                  <a:srgbClr val="FFFFFF"/>
                </a:solidFill>
                <a:latin typeface="Arial" pitchFamily="34" charset="0"/>
                <a:ea typeface="Arial" pitchFamily="34" charset="-122"/>
                <a:cs typeface="Arial" pitchFamily="34" charset="-120"/>
              </a:rPr>
              <a:t>STEPHENWTHOMAS.COM</a:t>
            </a:r>
            <a:endParaRPr lang="en-US" sz="2100" dirty="0"/>
          </a:p>
        </p:txBody>
      </p:sp>
      <p:sp>
        <p:nvSpPr>
          <p:cNvPr id="9" name="Text 7"/>
          <p:cNvSpPr/>
          <p:nvPr/>
        </p:nvSpPr>
        <p:spPr>
          <a:xfrm>
            <a:off x="8185517" y="7663160"/>
            <a:ext cx="6293703" cy="342900"/>
          </a:xfrm>
          <a:prstGeom prst="rect">
            <a:avLst/>
          </a:prstGeom>
          <a:noFill/>
          <a:ln/>
        </p:spPr>
        <p:txBody>
          <a:bodyPr wrap="square" lIns="25400" tIns="25400" rIns="25400" bIns="25400" rtlCol="0" anchor="t">
            <a:normAutofit/>
          </a:bodyPr>
          <a:lstStyle/>
          <a:p>
            <a:pPr marL="0" indent="0" algn="ctr">
              <a:buNone/>
            </a:pPr>
            <a:r>
              <a:rPr lang="en-US" sz="2100" b="1" kern="0" spc="210" dirty="0">
                <a:solidFill>
                  <a:srgbClr val="C7D6EA"/>
                </a:solidFill>
                <a:latin typeface="Arial" pitchFamily="34" charset="0"/>
                <a:ea typeface="Arial" pitchFamily="34" charset="-122"/>
                <a:cs typeface="Arial" pitchFamily="34" charset="-120"/>
              </a:rPr>
              <a:t>YOUTUBE.COM/@STEPHENWTHOMAS</a:t>
            </a:r>
            <a:endParaRPr lang="en-US" sz="2100" dirty="0"/>
          </a:p>
        </p:txBody>
      </p:sp>
      <p:pic>
        <p:nvPicPr>
          <p:cNvPr id="19" name="Picture 18">
            <a:extLst>
              <a:ext uri="{FF2B5EF4-FFF2-40B4-BE49-F238E27FC236}">
                <a16:creationId xmlns:a16="http://schemas.microsoft.com/office/drawing/2014/main" id="{4FF6250B-764E-B2EC-A628-FF455ED2F049}"/>
              </a:ext>
            </a:extLst>
          </p:cNvPr>
          <p:cNvPicPr>
            <a:picLocks noChangeAspect="1"/>
          </p:cNvPicPr>
          <p:nvPr/>
        </p:nvPicPr>
        <p:blipFill>
          <a:blip r:embed="rId3"/>
          <a:stretch>
            <a:fillRect/>
          </a:stretch>
        </p:blipFill>
        <p:spPr>
          <a:xfrm>
            <a:off x="7893000" y="2322814"/>
            <a:ext cx="2476500" cy="246508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836</TotalTime>
  <Words>606</Words>
  <Application>Microsoft Office PowerPoint</Application>
  <PresentationFormat>Custom</PresentationFormat>
  <Paragraphs>59</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Stephen W. Thomas</cp:lastModifiedBy>
  <cp:revision>3</cp:revision>
  <dcterms:created xsi:type="dcterms:W3CDTF">2026-09-05T21:08:17Z</dcterms:created>
  <dcterms:modified xsi:type="dcterms:W3CDTF">2026-09-07T14:05:25Z</dcterms:modified>
</cp:coreProperties>
</file>