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2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25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 session: what Jev is, the three call types, how to wire it into APIM with send-request, and the trade-offs versus moving the call into Azure Functions or elsewhere.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 One comes from Kahneman: fast, intuitive judgment versus slow deliberate reasoning. Jev is the fast half. It does not write text. Think of it as a calibrated classifier you configure with plain-English questions instead of training data. Pricing at launch was quoted per billion input tokens with output free, so check current pricing before you commit.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ask several questions in one request, each keyed by a name you choose, and mix types. Choice is for mutually exclusive categories like routing. Score is for a spectrum where you can describe each level, like severity. Noul is for clean binary questions like "contains PII" or "is this a refund request". Confidence tells you how decisive the answer was, which is what you gate on in the gateway.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example running through the next slides is support-ticket triage. The gateway asks Jev which department a ticket belongs to and routes to the right backend. The same shape works for content gating (noul: contains PII?), prioritization (score: severity), or adding a header the backend 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this block, two set-variable policies: "ticket" reads the request body with preserveContent: true so the backend still gets it, and "qs" parses the questions JSON (the department choice question) from a named value. Keeping the questions in a named value means you can tune wording without editing the policy. timeout is in seconds; pick something that fits your latency budget. Test the request against Jev with curl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response envelope is model, answers keyed by your question names, and usage. The fallback path covers three cases in one place: Jev timed out, Jev returned an error, or Jev was not sure. Instead of routing you could also set a header like X-Department for the backend, or return 422 when a noul check like "contains PII" comes back above a threshold. The 0.7 threshold is an example; tune it against real traffic.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strongest argument is fit: Jev returns a small typed answer, which is exactly what a policy expression can read in one line. With an LLM you would be parsing free text in C# inside XML, which is where this pattern usually falls apart. Here it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Mitigations: keep the timeout tight and fail open, use cache-lookup-value keyed on a hash of the input for repeat traffic, send only the fields Jev needs rather than the whole body, and keep the expression logic to a few lines. When you find yourself writing helper methods inside policy expressions, that is the signal to move it out. Also watch the governance side: anyone who can edit policy can change routing behavior, so put policies in source control and deploy them through APIOps.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Azure Functions is the most common step up. APIM can still front it: the policy calls the Function with send-request, or the Function becomes the backend. You keep the gateway for auth and throttling and move the Jev logic to C# you can test, with the TypeSafe JavaScript or Python SDK, or plain HttpClient in .NET. Logic Apps Standard fits when the Jev decision kicks off a workflow, such as creating a case, notifying a team, or writing to Service Bus. Calling Jev in the backend is fine for a single consumer but gives up the central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decision rule. The policy approach is a good fit for Jev specifically because the output is small and typed. Start in the gateway, measure latency and confidence on real traffic, and move to a Function once the logic outgrows a few lines of expression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200" dirty="0">
                <a:solidFill>
                  <a:srgbClr val="E08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AZURE INTEGRATION · AI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2235299"/>
            <a:ext cx="10883392" cy="1518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880"/>
              </a:lnSpc>
              <a:buNone/>
            </a:pPr>
            <a:r>
              <a:rPr lang="en-US" sz="5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Jev inside Azure API Management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812800" y="3982740"/>
            <a:ext cx="850265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A9B0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Calling TypeSafe's System One model from an APIM policy with send-request.  Good idea?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12800" y="5901730"/>
            <a:ext cx="406400" cy="38100"/>
          </a:xfrm>
          <a:prstGeom prst="rect">
            <a:avLst/>
          </a:prstGeom>
          <a:solidFill>
            <a:srgbClr val="82A9F2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1" y="5796359"/>
            <a:ext cx="1721978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A9B0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Stephen W. Thomas 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is Jev?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513780"/>
            <a:ext cx="5481552" cy="756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dirty="0">
                <a:solidFill>
                  <a:srgbClr val="2459C9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 model that returns a decision, not a paragraph.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2448421"/>
            <a:ext cx="5481552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Jev is TypeSafe AI's flagship </a:t>
            </a:r>
            <a:r>
              <a:rPr lang="en-US" sz="1500" b="1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 One</a:t>
            </a:r>
            <a:r>
              <a:rPr lang="en-US" sz="15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model. You send a </a:t>
            </a:r>
            <a:r>
              <a:rPr lang="en-US" sz="1500" b="1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</a:t>
            </a:r>
            <a:r>
              <a:rPr lang="en-US" sz="15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plus typed </a:t>
            </a:r>
            <a:r>
              <a:rPr lang="en-US" sz="1500" b="1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questions</a:t>
            </a:r>
            <a:r>
              <a:rPr lang="en-US" sz="15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it returns structured answers with probabilities and a confidence score. No text generation, no parsing.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544270" y="1516955"/>
            <a:ext cx="4831755" cy="1118691"/>
          </a:xfrm>
          <a:prstGeom prst="roundRect">
            <a:avLst>
              <a:gd name="adj" fmla="val 6528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750645" y="1697930"/>
            <a:ext cx="455157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Non-autoregressive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750645" y="1992511"/>
            <a:ext cx="4551575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Answers the allowed options directly instead of generating token by token.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44270" y="2768997"/>
            <a:ext cx="4831755" cy="1118691"/>
          </a:xfrm>
          <a:prstGeom prst="roundRect">
            <a:avLst>
              <a:gd name="adj" fmla="val 6528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750645" y="2949972"/>
            <a:ext cx="455157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Built for fast loops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750645" y="3244552"/>
            <a:ext cx="4551575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TypeSafe claims up to 100× faster and cheaper than conventional LLMs on the right tasks.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544270" y="4021038"/>
            <a:ext cx="4831755" cy="887611"/>
          </a:xfrm>
          <a:prstGeom prst="roundRect">
            <a:avLst>
              <a:gd name="adj" fmla="val 8227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50645" y="4202013"/>
            <a:ext cx="455157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Typed output only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750645" y="4496594"/>
            <a:ext cx="4551575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replies, code or explanations. Text input only today.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docs.typesafe.ai. Speed and cost figures are vendor claims.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Three types of calls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36138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endpoint, POST /v1/systemone. Each question in the request declares its type.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15975" y="1918196"/>
            <a:ext cx="3380284" cy="3320653"/>
          </a:xfrm>
          <a:prstGeom prst="roundRect">
            <a:avLst>
              <a:gd name="adj" fmla="val 2199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3150" y="2175371"/>
            <a:ext cx="29519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459C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"type": "choice"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73150" y="2490291"/>
            <a:ext cx="295191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Choice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73150" y="2927152"/>
            <a:ext cx="295191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1D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 one option from an unordered set.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73150" y="3526433"/>
            <a:ext cx="2865934" cy="660400"/>
          </a:xfrm>
          <a:prstGeom prst="roundRect">
            <a:avLst>
              <a:gd name="adj" fmla="val 7692"/>
            </a:avLst>
          </a:prstGeom>
          <a:solidFill>
            <a:srgbClr val="EBE8DF"/>
          </a:solidFill>
          <a:ln/>
        </p:spPr>
      </p:sp>
      <p:sp>
        <p:nvSpPr>
          <p:cNvPr id="9" name="Text 7"/>
          <p:cNvSpPr/>
          <p:nvPr/>
        </p:nvSpPr>
        <p:spPr>
          <a:xfrm>
            <a:off x="1200150" y="3628033"/>
            <a:ext cx="26902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department →</a:t>
            </a:r>
            <a:endParaRPr lang="en-US" sz="12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billing | technical | sales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73150" y="4288433"/>
            <a:ext cx="295191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choice, probabilities, confidence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405809" y="1918196"/>
            <a:ext cx="3380383" cy="3320653"/>
          </a:xfrm>
          <a:prstGeom prst="roundRect">
            <a:avLst>
              <a:gd name="adj" fmla="val 2199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2984" y="2175371"/>
            <a:ext cx="29520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459C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"type": "score"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62984" y="2490291"/>
            <a:ext cx="2952014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Score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62984" y="2927152"/>
            <a:ext cx="2952014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1D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Place the state on an ordered scale.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62984" y="3526433"/>
            <a:ext cx="2866033" cy="660400"/>
          </a:xfrm>
          <a:prstGeom prst="roundRect">
            <a:avLst>
              <a:gd name="adj" fmla="val 7692"/>
            </a:avLst>
          </a:prstGeom>
          <a:solidFill>
            <a:srgbClr val="EBE8DF"/>
          </a:solidFill>
          <a:ln/>
        </p:spPr>
      </p:sp>
      <p:sp>
        <p:nvSpPr>
          <p:cNvPr id="16" name="Text 14"/>
          <p:cNvSpPr/>
          <p:nvPr/>
        </p:nvSpPr>
        <p:spPr>
          <a:xfrm>
            <a:off x="4789984" y="3628033"/>
            <a:ext cx="269039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frustration →</a:t>
            </a:r>
            <a:endParaRPr lang="en-US" sz="12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calm · frustrated · angry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662984" y="4288433"/>
            <a:ext cx="295201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score (can land between levels), legend, probabilities, confidence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95741" y="1918196"/>
            <a:ext cx="3380284" cy="3320653"/>
          </a:xfrm>
          <a:prstGeom prst="roundRect">
            <a:avLst>
              <a:gd name="adj" fmla="val 2199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52916" y="2175371"/>
            <a:ext cx="295191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459C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"type": "noul"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52916" y="2490291"/>
            <a:ext cx="295191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Noul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252916" y="2927152"/>
            <a:ext cx="295191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1D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Answer yes or no as a probability.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252916" y="3277592"/>
            <a:ext cx="2865934" cy="660400"/>
          </a:xfrm>
          <a:prstGeom prst="roundRect">
            <a:avLst>
              <a:gd name="adj" fmla="val 7692"/>
            </a:avLst>
          </a:prstGeom>
          <a:solidFill>
            <a:srgbClr val="EBE8DF"/>
          </a:solidFill>
          <a:ln/>
        </p:spPr>
      </p:sp>
      <p:sp>
        <p:nvSpPr>
          <p:cNvPr id="23" name="Text 21"/>
          <p:cNvSpPr/>
          <p:nvPr/>
        </p:nvSpPr>
        <p:spPr>
          <a:xfrm>
            <a:off x="8379916" y="3379192"/>
            <a:ext cx="26902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is_urgent →</a:t>
            </a:r>
            <a:endParaRPr lang="en-US" sz="12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0.95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52916" y="4039592"/>
            <a:ext cx="295191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Returns noul from 0 to 1: near 1 yes, near 0 no, 0.5 unsure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docs.typesafe.ai/primitives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pattern: APIM asks Jev, then acts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16955"/>
            <a:ext cx="2152650" cy="1149152"/>
          </a:xfrm>
          <a:prstGeom prst="roundRect">
            <a:avLst>
              <a:gd name="adj" fmla="val 6355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2350" y="1697930"/>
            <a:ext cx="1792097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Client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22350" y="2022971"/>
            <a:ext cx="1792097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A9B0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ticket JSON</a:t>
            </a:r>
            <a:endParaRPr lang="en-US" sz="1300" dirty="0"/>
          </a:p>
        </p:txBody>
      </p:sp>
      <p:pic>
        <p:nvPicPr>
          <p:cNvPr id="6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24200" y="1939131"/>
            <a:ext cx="609600" cy="3048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895725" y="1523305"/>
            <a:ext cx="4400550" cy="1136452"/>
          </a:xfrm>
          <a:prstGeom prst="roundRect">
            <a:avLst>
              <a:gd name="adj" fmla="val 5867"/>
            </a:avLst>
          </a:prstGeom>
          <a:solidFill>
            <a:srgbClr val="1D232C"/>
          </a:solidFill>
          <a:ln w="19050">
            <a:solidFill>
              <a:srgbClr val="82A9F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08450" y="1710630"/>
            <a:ext cx="4094353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2A9F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APIM inbound policy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108450" y="2035671"/>
            <a:ext cx="409435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A9B0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send-request calls Jev, then routes on the answer</a:t>
            </a:r>
            <a:endParaRPr lang="en-US" sz="1300" dirty="0"/>
          </a:p>
        </p:txBody>
      </p:sp>
      <p:pic>
        <p:nvPicPr>
          <p:cNvPr id="10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58200" y="1939131"/>
            <a:ext cx="609600" cy="3048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223375" y="1516955"/>
            <a:ext cx="2152650" cy="1149152"/>
          </a:xfrm>
          <a:prstGeom prst="roundRect">
            <a:avLst>
              <a:gd name="adj" fmla="val 6355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429750" y="1697930"/>
            <a:ext cx="1792097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Backends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9429750" y="2022971"/>
            <a:ext cx="1792097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A9B0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Billing · Technical · Sales</a:t>
            </a:r>
            <a:endParaRPr lang="en-US" sz="1300" dirty="0"/>
          </a:p>
        </p:txBody>
      </p:sp>
      <p:pic>
        <p:nvPicPr>
          <p:cNvPr id="14" name="Image 2" descr="arrow-dow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65800" y="2796282"/>
            <a:ext cx="254000" cy="457200"/>
          </a:xfrm>
          <a:prstGeom prst="rect">
            <a:avLst/>
          </a:prstGeom>
        </p:spPr>
      </p:pic>
      <p:pic>
        <p:nvPicPr>
          <p:cNvPr id="15" name="Image 3" descr="arrow-up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72200" y="2796282"/>
            <a:ext cx="254000" cy="45720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4454525" y="3390007"/>
            <a:ext cx="3282950" cy="913011"/>
          </a:xfrm>
          <a:prstGeom prst="roundRect">
            <a:avLst>
              <a:gd name="adj" fmla="val 7303"/>
            </a:avLst>
          </a:prstGeom>
          <a:solidFill>
            <a:srgbClr val="1D232C"/>
          </a:solidFill>
          <a:ln w="19050">
            <a:solidFill>
              <a:srgbClr val="E08A2E"/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4667250" y="3577332"/>
            <a:ext cx="294322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08A2E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TypeSafe Jev</a:t>
            </a:r>
            <a:endParaRPr lang="en-US" sz="1800" dirty="0"/>
          </a:p>
        </p:txBody>
      </p:sp>
      <p:sp>
        <p:nvSpPr>
          <p:cNvPr id="18" name="Text 12"/>
          <p:cNvSpPr/>
          <p:nvPr/>
        </p:nvSpPr>
        <p:spPr>
          <a:xfrm>
            <a:off x="4667250" y="3902373"/>
            <a:ext cx="294322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B0B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POST /v1/systemone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812800" y="4569718"/>
            <a:ext cx="10566400" cy="0"/>
          </a:xfrm>
          <a:prstGeom prst="line">
            <a:avLst/>
          </a:prstGeom>
          <a:noFill/>
          <a:ln w="6350">
            <a:solidFill>
              <a:srgbClr val="2C3440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812800" y="4776093"/>
            <a:ext cx="341843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08A2E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812800" y="5075734"/>
            <a:ext cx="3418433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CEA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Policy builds state and questions from the request.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4436467" y="4776093"/>
            <a:ext cx="34185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08A2E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4436467" y="5075734"/>
            <a:ext cx="34185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CEA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send-request posts to Jev and stores the reply in a variable.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8060234" y="4776093"/>
            <a:ext cx="34185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08A2E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8060234" y="5075734"/>
            <a:ext cx="34185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ECEA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routes, tags or blocks based on the typed answer.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Step 1: call Jev with send-request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513780"/>
            <a:ext cx="7518400" cy="3870325"/>
          </a:xfrm>
          <a:prstGeom prst="roundRect">
            <a:avLst>
              <a:gd name="adj" fmla="val 2625"/>
            </a:avLst>
          </a:prstGeom>
          <a:solidFill>
            <a:srgbClr val="12161C"/>
          </a:solidFill>
          <a:ln/>
        </p:spPr>
      </p:sp>
      <p:sp>
        <p:nvSpPr>
          <p:cNvPr id="4" name="Text 2"/>
          <p:cNvSpPr/>
          <p:nvPr/>
        </p:nvSpPr>
        <p:spPr>
          <a:xfrm>
            <a:off x="1066800" y="1742380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&lt;send-request mode="new" response-variable-name="jev"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66800" y="1955701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          timeout="5" ignore-error="true"&gt;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66800" y="2169021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&lt;set-url&gt;</a:t>
            </a:r>
            <a:r>
              <a:rPr lang="en-US" sz="1200" dirty="0">
                <a:solidFill>
                  <a:srgbClr val="E08A2E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https://api.typesafe.ai/v1/systemone</a:t>
            </a: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&lt;/set-url&gt;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66800" y="2382341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&lt;set-method&gt;POST&lt;/set-method&gt;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66800" y="2595662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&lt;set-header name="Authorization" exists-action="override"&gt;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66800" y="2808982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&lt;value&gt;Bearer </a:t>
            </a:r>
            <a:r>
              <a:rPr lang="en-US" sz="1200" dirty="0">
                <a:solidFill>
                  <a:srgbClr val="82A9F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{{jev-api-key}}</a:t>
            </a: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&lt;/value&gt;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66800" y="3022302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&lt;/set-header&gt;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66800" y="3235623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&lt;set-header name="Content-Type" exists-action="override"&gt;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66800" y="3448943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&lt;value&gt;application/json&lt;/value&gt;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66800" y="3662263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&lt;/set-header&gt;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66800" y="3875584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&lt;set-body&gt;@(new JObject(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66800" y="4088904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new JProperty("model", "jev-latest"),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66800" y="4302224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new JProperty("state", (string)context.Variables["ticket"]),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66800" y="4515545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new JProperty("questions", (JObject)context.Variables["qs"])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6800" y="4728865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).ToString())&lt;/set-body&gt;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6800" y="4942185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&lt;/send-request&gt;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588375" y="1516955"/>
            <a:ext cx="2787650" cy="1052711"/>
          </a:xfrm>
          <a:prstGeom prst="roundRect">
            <a:avLst>
              <a:gd name="adj" fmla="val 6937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769350" y="1672530"/>
            <a:ext cx="249847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Key in a named value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769350" y="1951930"/>
            <a:ext cx="2498471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 it with Key Vault. Callers never see it.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588375" y="2703016"/>
            <a:ext cx="2787650" cy="1283791"/>
          </a:xfrm>
          <a:prstGeom prst="roundRect">
            <a:avLst>
              <a:gd name="adj" fmla="val 5688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769350" y="2858591"/>
            <a:ext cx="249847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Short timeout, fail open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769350" y="3137991"/>
            <a:ext cx="2498471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ignore-error leaves the variable null so the request still flows.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588375" y="4120158"/>
            <a:ext cx="2787650" cy="1052711"/>
          </a:xfrm>
          <a:prstGeom prst="roundRect">
            <a:avLst>
              <a:gd name="adj" fmla="val 6937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69350" y="4275733"/>
            <a:ext cx="249847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Questions as config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769350" y="4555133"/>
            <a:ext cx="2498471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Load the questions JSON from a named value into a variable.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Step 2: read the answer and act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513780"/>
            <a:ext cx="7518400" cy="3657005"/>
          </a:xfrm>
          <a:prstGeom prst="roundRect">
            <a:avLst>
              <a:gd name="adj" fmla="val 2778"/>
            </a:avLst>
          </a:prstGeom>
          <a:solidFill>
            <a:srgbClr val="12161C"/>
          </a:solidFill>
          <a:ln/>
        </p:spPr>
      </p:sp>
      <p:sp>
        <p:nvSpPr>
          <p:cNvPr id="4" name="Text 2"/>
          <p:cNvSpPr/>
          <p:nvPr/>
        </p:nvSpPr>
        <p:spPr>
          <a:xfrm>
            <a:off x="1066800" y="1742380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&lt;set-variable name="dept" value="@{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66800" y="1955701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var r = (IResponse)context.Variables["jev"];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66800" y="2169021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if (r == null || r.StatusCode != 200) { return "triage"; }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66800" y="2382341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var a = r.Body.As&lt;JObject&gt;()["answers"]["department"];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66800" y="2595662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return (double)a["confidence"] &gt;= 0.7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66800" y="2808982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? (string)a["choice"] : "triage";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66800" y="3022302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}" /&gt;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66800" y="3235623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&lt;choose&gt;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66800" y="3448943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&lt;when condition='@((string)context.Variables["dept"] == "billing")'&gt;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66800" y="3662263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&lt;set-backend-service backend-id="billing-api" /&gt;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66800" y="3875584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&lt;/when&gt;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66800" y="4088904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&lt;otherwise&gt;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66800" y="4302224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&lt;set-backend-service backend-id="triage-api" /&gt;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66800" y="4515545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&lt;/otherwise&gt;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6800" y="4728865"/>
            <a:ext cx="722071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6E3D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&lt;/choose&gt;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585200" y="1513780"/>
            <a:ext cx="287782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00" dirty="0">
                <a:solidFill>
                  <a:srgbClr val="5B61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JEV REPLIES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585200" y="1871861"/>
            <a:ext cx="2794000" cy="1798042"/>
          </a:xfrm>
          <a:prstGeom prst="roundRect">
            <a:avLst>
              <a:gd name="adj" fmla="val 4238"/>
            </a:avLst>
          </a:prstGeom>
          <a:solidFill>
            <a:srgbClr val="EBE8DF"/>
          </a:solidFill>
          <a:ln/>
        </p:spPr>
      </p:sp>
      <p:sp>
        <p:nvSpPr>
          <p:cNvPr id="21" name="Text 19"/>
          <p:cNvSpPr/>
          <p:nvPr/>
        </p:nvSpPr>
        <p:spPr>
          <a:xfrm>
            <a:off x="8763000" y="2024261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"answers": {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763000" y="2237581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"department": {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763000" y="2450902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"choice": "billing",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763000" y="2664222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"confidence": 0.81,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763000" y="2877542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  "probabilities": {…}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763000" y="3090863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  }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763000" y="3304183"/>
            <a:ext cx="2511552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A1D22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}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585200" y="3796903"/>
            <a:ext cx="2877820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A1D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 on </a:t>
            </a:r>
            <a:r>
              <a:rPr lang="en-US" sz="1400" b="1" dirty="0">
                <a:solidFill>
                  <a:srgbClr val="1A1D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confidence</a:t>
            </a:r>
            <a:r>
              <a:rPr lang="en-US" sz="1400" dirty="0">
                <a:solidFill>
                  <a:srgbClr val="1A1D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Low scores and failed calls fall back to a triage queue.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Pros: why do it in the gateway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55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799530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No new compute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73150" y="2119511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Runs in the APIM you already operate. Nothing new to deploy or scale.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05809" y="1567755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2984" y="1799530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Reuse by scope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62984" y="2119511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Attach once at product, API or operation scope. Every caller gets it.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5642" y="1567755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2817" y="1799530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Secrets stay central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52817" y="2119511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Jev key lives in a Key Vault backed named value. Clients never see it.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5975" y="3307358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3150" y="3539133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One place to observe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73150" y="3859113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Gateway logs and App Insights show the Jev call next to the API call.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05809" y="3307358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2984" y="3539133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Fits Jev's shape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62984" y="3859113"/>
            <a:ext cx="295191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typed JSON in, small typed JSON out. No free text to parse.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95642" y="3307358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FBFAF6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52817" y="3539133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Fast to change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52817" y="3859113"/>
            <a:ext cx="295191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Tune a question or threshold in policy without a code deploy.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Cons: where it hurts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55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799530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Hot-path latency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73150" y="2119511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3C8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request waits on an extra external HTTPS call before routing.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05809" y="1567755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2984" y="1799530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C# inside XML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62984" y="2119511"/>
            <a:ext cx="295191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3C8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Policy expressions are hard to unit test, debug and review.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5642" y="1567755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2817" y="1799530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Limited toolbox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52817" y="2119511"/>
            <a:ext cx="295191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3C8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NuGet, no SDK, basic retries. Multi-step logic gets ugly fast.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5975" y="3307358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3150" y="3539133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Blast radius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73150" y="3859113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3C8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Jev outage or 429 hits every API on the policy unless you fail open.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405809" y="3307358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2984" y="3539133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Per-request cost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62984" y="3859113"/>
            <a:ext cx="295191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3C8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call is a paid Jev call. Caching only helps repeat inputs.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95642" y="3307358"/>
            <a:ext cx="3380284" cy="1530052"/>
          </a:xfrm>
          <a:prstGeom prst="roundRect">
            <a:avLst>
              <a:gd name="adj" fmla="val 4773"/>
            </a:avLst>
          </a:prstGeom>
          <a:solidFill>
            <a:srgbClr val="1D232C"/>
          </a:solidFill>
          <a:ln w="6350">
            <a:solidFill>
              <a:srgbClr val="2C34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52817" y="3539133"/>
            <a:ext cx="295191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CEAE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Body buffering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52817" y="3859113"/>
            <a:ext cx="295191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3C8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Reading the payload buffers it in the gateway. Large bodies cost memory.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A1D2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Alternatives: where else the Jev call can live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7280"/>
          <a:ext cx="10553700" cy="3324225"/>
        </p:xfrm>
        <a:graphic>
          <a:graphicData uri="http://schemas.openxmlformats.org/drawingml/2006/table">
            <a:tbl>
              <a:tblPr/>
              <a:tblGrid>
                <a:gridCol w="2743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4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54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CEAE4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Option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6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CEAE4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Best when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6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CEAE4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Trade-off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6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38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APIM send-request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B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Light classify, route or gate at the edge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B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Logic in XML and C# expressions; latency on every call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16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B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38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Azure Functions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You want real code: SDK, tests, retries, caching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Another service to deploy, secure and pay for; extra hop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38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Logic Apps Standard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Classification is one step in a longer workflow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More latency; better async than on a synchronous hot path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54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Backend service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Only one app needs the decision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1D22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central reuse; each team rebuilds it</a:t>
                      </a:r>
                      <a:endParaRPr lang="en-US" sz="14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1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459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200" dirty="0">
                <a:solidFill>
                  <a:srgbClr val="DBE5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 OF THUMB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264841"/>
            <a:ext cx="9810750" cy="1602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 dirty="0">
                <a:solidFill>
                  <a:srgbClr val="F4F2E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Keep it in the policy while it's one call and a threshold. Move it to a Function when it needs real code.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4361259"/>
            <a:ext cx="5130800" cy="1683941"/>
          </a:xfrm>
          <a:prstGeom prst="roundRect">
            <a:avLst>
              <a:gd name="adj" fmla="val 6033"/>
            </a:avLst>
          </a:prstGeom>
          <a:solidFill>
            <a:srgbClr val="1D4BB0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4615259"/>
            <a:ext cx="476148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4F2E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Stay in APIM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66800" y="4991100"/>
            <a:ext cx="476148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169418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EF2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few Jev questions per request</a:t>
            </a:r>
            <a:endParaRPr lang="en-US" sz="1400" dirty="0"/>
          </a:p>
          <a:p>
            <a:pPr marL="213360" indent="-169418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EF2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answer drives routing, tagging or blocking</a:t>
            </a:r>
            <a:endParaRPr lang="en-US" sz="1400" dirty="0"/>
          </a:p>
          <a:p>
            <a:pPr marL="213360" indent="-169418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EF2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Failing open is acceptable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48400" y="4361259"/>
            <a:ext cx="5130800" cy="1683941"/>
          </a:xfrm>
          <a:prstGeom prst="roundRect">
            <a:avLst>
              <a:gd name="adj" fmla="val 6033"/>
            </a:avLst>
          </a:prstGeom>
          <a:solidFill>
            <a:srgbClr val="1D4BB0"/>
          </a:solidFill>
          <a:ln/>
        </p:spPr>
      </p:sp>
      <p:sp>
        <p:nvSpPr>
          <p:cNvPr id="8" name="Text 6"/>
          <p:cNvSpPr/>
          <p:nvPr/>
        </p:nvSpPr>
        <p:spPr>
          <a:xfrm>
            <a:off x="6502400" y="4615259"/>
            <a:ext cx="4761484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4F2E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Move to Azure Functions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502400" y="4991100"/>
            <a:ext cx="476148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169418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EF2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Multi-step logic, batching or custom retries</a:t>
            </a:r>
            <a:endParaRPr lang="en-US" sz="1400" dirty="0"/>
          </a:p>
          <a:p>
            <a:pPr marL="213360" indent="-169418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EF2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need unit tests and versioned code</a:t>
            </a:r>
            <a:endParaRPr lang="en-US" sz="1400" dirty="0"/>
          </a:p>
          <a:p>
            <a:pPr marL="213360" indent="-169418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EF2F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Other SDKs or data lookups join the decision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1865</Words>
  <Application>Microsoft Office PowerPoint</Application>
  <PresentationFormat>Widescreen</PresentationFormat>
  <Paragraphs>170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Inter</vt:lpstr>
      <vt:lpstr>JetBrains Mono</vt:lpstr>
      <vt:lpstr>Space Grotesk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Jev inside Azure API Management</dc:title>
  <dc:subject>PptxGenJS Presentation</dc:subject>
  <dc:creator>PptxGenJS</dc:creator>
  <cp:lastModifiedBy>Stephen W. Thomas</cp:lastModifiedBy>
  <cp:revision>2</cp:revision>
  <dcterms:created xsi:type="dcterms:W3CDTF">2026-09-28T16:43:34Z</dcterms:created>
  <dcterms:modified xsi:type="dcterms:W3CDTF">2026-09-28T16:55:14Z</dcterms:modified>
</cp:coreProperties>
</file>